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9" r:id="rId3"/>
    <p:sldId id="260" r:id="rId4"/>
    <p:sldId id="262" r:id="rId5"/>
    <p:sldId id="278" r:id="rId6"/>
    <p:sldId id="275" r:id="rId7"/>
    <p:sldId id="273" r:id="rId8"/>
    <p:sldId id="276" r:id="rId9"/>
    <p:sldId id="263" r:id="rId10"/>
    <p:sldId id="265" r:id="rId11"/>
    <p:sldId id="266" r:id="rId12"/>
    <p:sldId id="268" r:id="rId13"/>
    <p:sldId id="267" r:id="rId14"/>
    <p:sldId id="274" r:id="rId15"/>
    <p:sldId id="283" r:id="rId16"/>
    <p:sldId id="271" r:id="rId17"/>
    <p:sldId id="279"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0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8EDF6-885A-4120-AFDD-0E995C11DEBC}" type="datetimeFigureOut">
              <a:rPr lang="en-IN" smtClean="0"/>
              <a:t>17-06-2025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91076B-4404-445A-B8FD-920C29F9CF1E}" type="slidenum">
              <a:rPr lang="en-IN" smtClean="0"/>
              <a:t>‹#›</a:t>
            </a:fld>
            <a:endParaRPr lang="en-IN"/>
          </a:p>
        </p:txBody>
      </p:sp>
    </p:spTree>
    <p:extLst>
      <p:ext uri="{BB962C8B-B14F-4D97-AF65-F5344CB8AC3E}">
        <p14:creationId xmlns:p14="http://schemas.microsoft.com/office/powerpoint/2010/main" val="31221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91076B-4404-445A-B8FD-920C29F9CF1E}" type="slidenum">
              <a:rPr lang="en-IN" smtClean="0"/>
              <a:t>1</a:t>
            </a:fld>
            <a:endParaRPr lang="en-IN"/>
          </a:p>
        </p:txBody>
      </p:sp>
    </p:spTree>
    <p:extLst>
      <p:ext uri="{BB962C8B-B14F-4D97-AF65-F5344CB8AC3E}">
        <p14:creationId xmlns:p14="http://schemas.microsoft.com/office/powerpoint/2010/main" val="86592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91076B-4404-445A-B8FD-920C29F9CF1E}" type="slidenum">
              <a:rPr lang="en-IN" smtClean="0"/>
              <a:t>17</a:t>
            </a:fld>
            <a:endParaRPr lang="en-IN"/>
          </a:p>
        </p:txBody>
      </p:sp>
    </p:spTree>
    <p:extLst>
      <p:ext uri="{BB962C8B-B14F-4D97-AF65-F5344CB8AC3E}">
        <p14:creationId xmlns:p14="http://schemas.microsoft.com/office/powerpoint/2010/main" val="155155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FAD8-5B3C-7335-2F81-E18658ECFD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38AB5A-8E08-075C-624D-B1035B73CD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3A1C75F-FA86-597D-F0B8-9C9AF75396F1}"/>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18D2F961-F486-8669-725E-5A80BB2717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A6063A-4EDD-CC97-162E-5C97F1192880}"/>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174401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2283-061C-FD46-FA85-F6571D0236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15BC54-984A-D625-FB9A-77E56D6B88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CD1CF-A7A1-D50D-375D-04991C4B45BD}"/>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60BD2600-827E-21F8-F437-B322088953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52D11-D7B3-1CCE-AF14-03E9511E53FF}"/>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1372832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BE911-08B4-14D7-AC20-E5F9B634D3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604768-8E78-4BA3-BEDF-EAE9D2914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A7153E-119B-E796-9055-29C24C9132E3}"/>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6B5C372D-A7C5-7617-F459-1504F41C79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BC7696-55A7-2836-11F5-6E83B7673DC8}"/>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426465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863D-49A8-36FF-A118-9A8DC6F255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BC312B-9A56-28CD-1286-B94A1A94F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0DDCAF-D65C-CD2F-42DE-0D05EF39828A}"/>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8605213F-FBC0-39BB-FF7C-310512F44A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370BD8-FC18-3553-5B11-41CE36D9882B}"/>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1754293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1B29-CFB8-095B-85D8-F3518D3617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F69B6C-B4B6-DBC8-DE77-BCF48F9B5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CE7981-08D2-515F-D82F-F04B586D9EA5}"/>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EEB550F4-B1EA-3F86-9409-C987798742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09242C-B4A9-C214-42F1-987DD26ACBD1}"/>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382033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8EE5-00EF-4131-9312-46C4DAD6B5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FB9A9B-F9F4-3499-DFAD-DAAA883A7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475C41-EFCB-199D-3DA0-0E5BD1EBB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8D6EB8-9FF1-0F8A-92B3-A6FD8AE66829}"/>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6" name="Footer Placeholder 5">
            <a:extLst>
              <a:ext uri="{FF2B5EF4-FFF2-40B4-BE49-F238E27FC236}">
                <a16:creationId xmlns:a16="http://schemas.microsoft.com/office/drawing/2014/main" id="{4C10C227-2A75-67B7-B018-C88393AA9C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C3D08C-A9A4-5D88-2A52-46E92E2A7499}"/>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2119432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4509B-59D5-DDAE-A18F-4F213601BBB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7305DA-FA61-7738-B8B0-E64B9B4B2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828BA-109C-81D3-4027-81C5E859C4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7A4F1F-F6E9-9181-2EE2-382CCEC95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514B3B-A70D-5D9A-FD92-1AAFFCBA66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9236B2-4E0A-6712-6BF0-B5D5BFBAC88B}"/>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8" name="Footer Placeholder 7">
            <a:extLst>
              <a:ext uri="{FF2B5EF4-FFF2-40B4-BE49-F238E27FC236}">
                <a16:creationId xmlns:a16="http://schemas.microsoft.com/office/drawing/2014/main" id="{8C24D03E-EC0D-45B5-01B5-BA45A1D79E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8300A4-2537-5C37-61D6-5EFE9048072A}"/>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139511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10A0-493C-2436-C5C9-146DEAA680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41BA9E-5AF3-1B9D-4155-8FFB2F2B56A3}"/>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4" name="Footer Placeholder 3">
            <a:extLst>
              <a:ext uri="{FF2B5EF4-FFF2-40B4-BE49-F238E27FC236}">
                <a16:creationId xmlns:a16="http://schemas.microsoft.com/office/drawing/2014/main" id="{D60324AF-2A3C-3C20-C381-51F2EB6ED6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17E030-E395-F2AF-732B-45F70A781015}"/>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3373360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AB944-8E67-5299-2F53-8E585A432336}"/>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3" name="Footer Placeholder 2">
            <a:extLst>
              <a:ext uri="{FF2B5EF4-FFF2-40B4-BE49-F238E27FC236}">
                <a16:creationId xmlns:a16="http://schemas.microsoft.com/office/drawing/2014/main" id="{C1B6A311-4C48-7563-6205-CD4DAB5814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3C7E5A-2C1A-D542-B65E-D6AE21E5BF39}"/>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174774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378F-EF63-E58C-5284-40BD93773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7B48EE-29D9-01D1-A61E-7E59772D41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CA9321-7C5A-85B8-E233-F91DCEA87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D305D2-C34C-0C10-2AC8-FC8E74F0597B}"/>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6" name="Footer Placeholder 5">
            <a:extLst>
              <a:ext uri="{FF2B5EF4-FFF2-40B4-BE49-F238E27FC236}">
                <a16:creationId xmlns:a16="http://schemas.microsoft.com/office/drawing/2014/main" id="{EF5C519F-59EA-CCAB-0147-26C61A852B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D49155-1891-5FFE-5B89-41D84627A3DC}"/>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216675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0884F-2122-A681-16AB-1F568B07C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FB6051-3FDB-81A9-93B3-0E4ED6722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2C0407-3264-973D-3AAD-8D13F10C1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9404DA-934B-89D5-7047-E35FFAF041E6}"/>
              </a:ext>
            </a:extLst>
          </p:cNvPr>
          <p:cNvSpPr>
            <a:spLocks noGrp="1"/>
          </p:cNvSpPr>
          <p:nvPr>
            <p:ph type="dt" sz="half" idx="10"/>
          </p:nvPr>
        </p:nvSpPr>
        <p:spPr/>
        <p:txBody>
          <a:bodyPr/>
          <a:lstStyle/>
          <a:p>
            <a:fld id="{98378388-53E5-457C-92D9-5800F486AE58}" type="datetimeFigureOut">
              <a:rPr lang="en-IN" smtClean="0"/>
              <a:t>17-06-2025</a:t>
            </a:fld>
            <a:endParaRPr lang="en-IN"/>
          </a:p>
        </p:txBody>
      </p:sp>
      <p:sp>
        <p:nvSpPr>
          <p:cNvPr id="6" name="Footer Placeholder 5">
            <a:extLst>
              <a:ext uri="{FF2B5EF4-FFF2-40B4-BE49-F238E27FC236}">
                <a16:creationId xmlns:a16="http://schemas.microsoft.com/office/drawing/2014/main" id="{430B9219-780A-9545-76E9-9046721CA0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2C9550-B058-E38A-41F2-2EE9F129C627}"/>
              </a:ext>
            </a:extLst>
          </p:cNvPr>
          <p:cNvSpPr>
            <a:spLocks noGrp="1"/>
          </p:cNvSpPr>
          <p:nvPr>
            <p:ph type="sldNum" sz="quarter" idx="12"/>
          </p:nvPr>
        </p:nvSpPr>
        <p:spPr/>
        <p:txBody>
          <a:bodyPr/>
          <a:lstStyle/>
          <a:p>
            <a:fld id="{A6A671DF-936F-4968-A313-B1FEE2C55EFD}" type="slidenum">
              <a:rPr lang="en-IN" smtClean="0"/>
              <a:t>‹#›</a:t>
            </a:fld>
            <a:endParaRPr lang="en-IN"/>
          </a:p>
        </p:txBody>
      </p:sp>
    </p:spTree>
    <p:extLst>
      <p:ext uri="{BB962C8B-B14F-4D97-AF65-F5344CB8AC3E}">
        <p14:creationId xmlns:p14="http://schemas.microsoft.com/office/powerpoint/2010/main" val="4245006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741B69-34DB-A2C5-0205-DBE95ECD95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0B1124-C65A-916B-54D7-A8F8FE9C3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8935AE-C62D-51E9-8CF4-D4F1E58F9E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78388-53E5-457C-92D9-5800F486AE58}" type="datetimeFigureOut">
              <a:rPr lang="en-IN" smtClean="0"/>
              <a:t>17-06-2025</a:t>
            </a:fld>
            <a:endParaRPr lang="en-IN"/>
          </a:p>
        </p:txBody>
      </p:sp>
      <p:sp>
        <p:nvSpPr>
          <p:cNvPr id="5" name="Footer Placeholder 4">
            <a:extLst>
              <a:ext uri="{FF2B5EF4-FFF2-40B4-BE49-F238E27FC236}">
                <a16:creationId xmlns:a16="http://schemas.microsoft.com/office/drawing/2014/main" id="{2B0DFEBC-283D-0F6E-5AB9-146404495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D77DFF-412F-2A26-0F5B-5F5EF23506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671DF-936F-4968-A313-B1FEE2C55EFD}" type="slidenum">
              <a:rPr lang="en-IN" smtClean="0"/>
              <a:t>‹#›</a:t>
            </a:fld>
            <a:endParaRPr lang="en-IN"/>
          </a:p>
        </p:txBody>
      </p:sp>
    </p:spTree>
    <p:extLst>
      <p:ext uri="{BB962C8B-B14F-4D97-AF65-F5344CB8AC3E}">
        <p14:creationId xmlns:p14="http://schemas.microsoft.com/office/powerpoint/2010/main" val="2443370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1B86D66-73A7-F208-F588-BCC4B1905DB6}"/>
              </a:ext>
            </a:extLst>
          </p:cNvPr>
          <p:cNvSpPr txBox="1"/>
          <p:nvPr/>
        </p:nvSpPr>
        <p:spPr>
          <a:xfrm>
            <a:off x="649165" y="140678"/>
            <a:ext cx="10893669"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endParaRPr lang="en-US" dirty="0"/>
          </a:p>
        </p:txBody>
      </p:sp>
      <p:sp>
        <p:nvSpPr>
          <p:cNvPr id="4" name="TextBox 3">
            <a:extLst>
              <a:ext uri="{FF2B5EF4-FFF2-40B4-BE49-F238E27FC236}">
                <a16:creationId xmlns:a16="http://schemas.microsoft.com/office/drawing/2014/main" id="{DE5347C2-6B42-B9B3-06C1-49BC7DE6F62D}"/>
              </a:ext>
            </a:extLst>
          </p:cNvPr>
          <p:cNvSpPr txBox="1"/>
          <p:nvPr/>
        </p:nvSpPr>
        <p:spPr>
          <a:xfrm>
            <a:off x="1909877" y="325344"/>
            <a:ext cx="8080131" cy="5816977"/>
          </a:xfrm>
          <a:prstGeom prst="rect">
            <a:avLst/>
          </a:prstGeom>
          <a:noFill/>
        </p:spPr>
        <p:txBody>
          <a:bodyPr wrap="square">
            <a:spAutoFit/>
          </a:bodyPr>
          <a:lstStyle/>
          <a:p>
            <a:pPr algn="ctr"/>
            <a:r>
              <a:rPr lang="en-IN" sz="1200" b="1" dirty="0" err="1">
                <a:latin typeface="Times New Roman" panose="02020603050405020304" pitchFamily="18" charset="0"/>
                <a:cs typeface="Times New Roman" panose="02020603050405020304" pitchFamily="18" charset="0"/>
              </a:rPr>
              <a:t>Terratech</a:t>
            </a:r>
            <a:r>
              <a:rPr lang="en-IN" sz="1200" b="1" dirty="0">
                <a:latin typeface="Times New Roman" panose="02020603050405020304" pitchFamily="18" charset="0"/>
                <a:cs typeface="Times New Roman" panose="02020603050405020304" pitchFamily="18" charset="0"/>
              </a:rPr>
              <a:t>: An Integrated IoT and Robotics-Driven System for </a:t>
            </a:r>
          </a:p>
          <a:p>
            <a:pPr algn="ctr"/>
            <a:r>
              <a:rPr lang="en-IN" sz="1200" b="1" dirty="0">
                <a:latin typeface="Times New Roman" panose="02020603050405020304" pitchFamily="18" charset="0"/>
                <a:cs typeface="Times New Roman" panose="02020603050405020304" pitchFamily="18" charset="0"/>
              </a:rPr>
              <a:t>Precision Agricultural Monitoring and Sustainable Crop Production </a:t>
            </a:r>
          </a:p>
          <a:p>
            <a:pPr algn="ctr"/>
            <a:r>
              <a:rPr lang="en-IN" sz="1200" b="1" dirty="0">
                <a:latin typeface="Times New Roman" panose="02020603050405020304" pitchFamily="18" charset="0"/>
                <a:cs typeface="Times New Roman" panose="02020603050405020304" pitchFamily="18" charset="0"/>
              </a:rPr>
              <a:t>Project synopsis submitted in partial </a:t>
            </a:r>
            <a:r>
              <a:rPr lang="en-IN" sz="1200" b="1" dirty="0" err="1">
                <a:latin typeface="Times New Roman" panose="02020603050405020304" pitchFamily="18" charset="0"/>
                <a:cs typeface="Times New Roman" panose="02020603050405020304" pitchFamily="18" charset="0"/>
              </a:rPr>
              <a:t>fulfillment</a:t>
            </a:r>
            <a:r>
              <a:rPr lang="en-IN" sz="1200" b="1" dirty="0">
                <a:latin typeface="Times New Roman" panose="02020603050405020304" pitchFamily="18" charset="0"/>
                <a:cs typeface="Times New Roman" panose="02020603050405020304" pitchFamily="18" charset="0"/>
              </a:rPr>
              <a:t> for the degree of                                  </a:t>
            </a:r>
          </a:p>
          <a:p>
            <a:pPr algn="ctr"/>
            <a:r>
              <a:rPr lang="en-IN" sz="1200" b="1" dirty="0">
                <a:latin typeface="Times New Roman" panose="02020603050405020304" pitchFamily="18" charset="0"/>
                <a:cs typeface="Times New Roman" panose="02020603050405020304" pitchFamily="18" charset="0"/>
              </a:rPr>
              <a:t>Bachelor of Technology in Electronics and Communications Engineering        </a:t>
            </a:r>
          </a:p>
          <a:p>
            <a:pPr algn="ctr"/>
            <a:r>
              <a:rPr lang="en-IN" sz="1200" b="1" dirty="0">
                <a:latin typeface="Times New Roman" panose="02020603050405020304" pitchFamily="18" charset="0"/>
                <a:cs typeface="Times New Roman" panose="02020603050405020304" pitchFamily="18" charset="0"/>
              </a:rPr>
              <a:t>of </a:t>
            </a:r>
          </a:p>
          <a:p>
            <a:pPr algn="ctr"/>
            <a:r>
              <a:rPr lang="en-IN" sz="1200" b="1" dirty="0">
                <a:latin typeface="Times New Roman" panose="02020603050405020304" pitchFamily="18" charset="0"/>
                <a:cs typeface="Times New Roman" panose="02020603050405020304" pitchFamily="18" charset="0"/>
              </a:rPr>
              <a:t>Maulana Abul Kalam Azad University of Technology (formerly known as West Bengal </a:t>
            </a:r>
          </a:p>
          <a:p>
            <a:pPr algn="ctr"/>
            <a:r>
              <a:rPr lang="en-IN" sz="1200" b="1" dirty="0">
                <a:latin typeface="Times New Roman" panose="02020603050405020304" pitchFamily="18" charset="0"/>
                <a:cs typeface="Times New Roman" panose="02020603050405020304" pitchFamily="18" charset="0"/>
              </a:rPr>
              <a:t>University of Technology) </a:t>
            </a:r>
          </a:p>
          <a:p>
            <a:pPr algn="ctr"/>
            <a:endParaRPr lang="en-IN" sz="1200" b="1"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b="1" dirty="0">
              <a:latin typeface="Times New Roman" panose="02020603050405020304" pitchFamily="18" charset="0"/>
              <a:cs typeface="Times New Roman" panose="02020603050405020304" pitchFamily="18" charset="0"/>
            </a:endParaRPr>
          </a:p>
          <a:p>
            <a:pPr algn="ctr"/>
            <a:r>
              <a:rPr lang="en-IN" sz="1200" b="1" dirty="0">
                <a:latin typeface="Times New Roman" panose="02020603050405020304" pitchFamily="18" charset="0"/>
                <a:cs typeface="Times New Roman" panose="02020603050405020304" pitchFamily="18" charset="0"/>
              </a:rPr>
              <a:t>By </a:t>
            </a:r>
          </a:p>
          <a:p>
            <a:pPr algn="ctr"/>
            <a:r>
              <a:rPr lang="en-IN" sz="1200" b="1" dirty="0">
                <a:latin typeface="Times New Roman" panose="02020603050405020304" pitchFamily="18" charset="0"/>
                <a:cs typeface="Times New Roman" panose="02020603050405020304" pitchFamily="18" charset="0"/>
              </a:rPr>
              <a:t>SOUMYADIP BERA (MAKAUT Roll No :14800321021) </a:t>
            </a:r>
          </a:p>
          <a:p>
            <a:pPr algn="ctr"/>
            <a:r>
              <a:rPr lang="en-IN" sz="1200" b="1" dirty="0">
                <a:latin typeface="Times New Roman" panose="02020603050405020304" pitchFamily="18" charset="0"/>
                <a:cs typeface="Times New Roman" panose="02020603050405020304" pitchFamily="18" charset="0"/>
              </a:rPr>
              <a:t>DEBARUN DAS (MAKAUT Roll No :14800321015) </a:t>
            </a:r>
          </a:p>
          <a:p>
            <a:pPr algn="ctr"/>
            <a:r>
              <a:rPr lang="en-IN" sz="1200" b="1" dirty="0">
                <a:latin typeface="Times New Roman" panose="02020603050405020304" pitchFamily="18" charset="0"/>
                <a:cs typeface="Times New Roman" panose="02020603050405020304" pitchFamily="18" charset="0"/>
              </a:rPr>
              <a:t>NIKITA TIWARI (MAKAUT Roll No :14800322085) </a:t>
            </a:r>
          </a:p>
          <a:p>
            <a:pPr algn="ctr"/>
            <a:r>
              <a:rPr lang="en-IN" sz="1200" b="1" dirty="0">
                <a:latin typeface="Times New Roman" panose="02020603050405020304" pitchFamily="18" charset="0"/>
                <a:cs typeface="Times New Roman" panose="02020603050405020304" pitchFamily="18" charset="0"/>
              </a:rPr>
              <a:t>&amp; </a:t>
            </a:r>
          </a:p>
          <a:p>
            <a:pPr algn="ctr"/>
            <a:r>
              <a:rPr lang="en-IN" sz="1200" b="1" dirty="0">
                <a:latin typeface="Times New Roman" panose="02020603050405020304" pitchFamily="18" charset="0"/>
                <a:cs typeface="Times New Roman" panose="02020603050405020304" pitchFamily="18" charset="0"/>
              </a:rPr>
              <a:t>DIYA DAS (MAKAUT Roll No :14800321017) </a:t>
            </a:r>
          </a:p>
          <a:p>
            <a:pPr algn="ctr"/>
            <a:r>
              <a:rPr lang="en-IN" sz="1200" b="1" dirty="0">
                <a:latin typeface="Times New Roman" panose="02020603050405020304" pitchFamily="18" charset="0"/>
                <a:cs typeface="Times New Roman" panose="02020603050405020304" pitchFamily="18" charset="0"/>
              </a:rPr>
              <a:t>Under the supervision of </a:t>
            </a:r>
          </a:p>
          <a:p>
            <a:pPr algn="ctr"/>
            <a:r>
              <a:rPr lang="en-IN" sz="1200" b="1" dirty="0">
                <a:latin typeface="Times New Roman" panose="02020603050405020304" pitchFamily="18" charset="0"/>
                <a:cs typeface="Times New Roman" panose="02020603050405020304" pitchFamily="18" charset="0"/>
              </a:rPr>
              <a:t>Prof.(Dr.) SUMEDHA DASGUPTA </a:t>
            </a:r>
          </a:p>
          <a:p>
            <a:pPr algn="ctr"/>
            <a:r>
              <a:rPr lang="en-IN" sz="1200" dirty="0">
                <a:latin typeface="Times New Roman" panose="02020603050405020304" pitchFamily="18" charset="0"/>
                <a:cs typeface="Times New Roman" panose="02020603050405020304" pitchFamily="18" charset="0"/>
              </a:rPr>
              <a:t>(Assistant Professor, Dept of ECE, FIEM) </a:t>
            </a:r>
          </a:p>
          <a:p>
            <a:pPr algn="ctr"/>
            <a:endParaRPr lang="en-IN" sz="1200" b="1"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a:p>
            <a:pPr algn="ctr"/>
            <a:r>
              <a:rPr lang="en-IN" sz="1200" b="1" dirty="0">
                <a:latin typeface="Times New Roman" panose="02020603050405020304" pitchFamily="18" charset="0"/>
                <a:cs typeface="Times New Roman" panose="02020603050405020304" pitchFamily="18" charset="0"/>
              </a:rPr>
              <a:t>Department of Electronics &amp; Communications Engineering </a:t>
            </a:r>
          </a:p>
          <a:p>
            <a:pPr algn="ctr"/>
            <a:r>
              <a:rPr lang="en-IN" sz="1200" b="1" dirty="0">
                <a:latin typeface="Times New Roman" panose="02020603050405020304" pitchFamily="18" charset="0"/>
                <a:cs typeface="Times New Roman" panose="02020603050405020304" pitchFamily="18" charset="0"/>
              </a:rPr>
              <a:t>Future Institute of Engineering &amp; Management </a:t>
            </a:r>
          </a:p>
          <a:p>
            <a:pPr algn="ctr"/>
            <a:r>
              <a:rPr lang="en-IN" sz="1200" b="1" dirty="0" err="1">
                <a:latin typeface="Times New Roman" panose="02020603050405020304" pitchFamily="18" charset="0"/>
                <a:cs typeface="Times New Roman" panose="02020603050405020304" pitchFamily="18" charset="0"/>
              </a:rPr>
              <a:t>Sonarpur</a:t>
            </a:r>
            <a:r>
              <a:rPr lang="en-IN" sz="1200" b="1" dirty="0">
                <a:latin typeface="Times New Roman" panose="02020603050405020304" pitchFamily="18" charset="0"/>
                <a:cs typeface="Times New Roman" panose="02020603050405020304" pitchFamily="18" charset="0"/>
              </a:rPr>
              <a:t> Station Road, Kolkata-700150 </a:t>
            </a:r>
          </a:p>
          <a:p>
            <a:pPr algn="ctr"/>
            <a:r>
              <a:rPr lang="en-IN" sz="1200" b="1" dirty="0">
                <a:latin typeface="Times New Roman" panose="02020603050405020304" pitchFamily="18" charset="0"/>
                <a:cs typeface="Times New Roman" panose="02020603050405020304" pitchFamily="18" charset="0"/>
              </a:rPr>
              <a:t>2025</a:t>
            </a:r>
          </a:p>
        </p:txBody>
      </p:sp>
      <p:pic>
        <p:nvPicPr>
          <p:cNvPr id="5" name="Picture 4">
            <a:extLst>
              <a:ext uri="{FF2B5EF4-FFF2-40B4-BE49-F238E27FC236}">
                <a16:creationId xmlns:a16="http://schemas.microsoft.com/office/drawing/2014/main" id="{11DDC381-B70E-E43D-46E6-DBC671DC5ED5}"/>
              </a:ext>
            </a:extLst>
          </p:cNvPr>
          <p:cNvPicPr>
            <a:picLocks noChangeAspect="1"/>
          </p:cNvPicPr>
          <p:nvPr/>
        </p:nvPicPr>
        <p:blipFill>
          <a:blip r:embed="rId3"/>
          <a:stretch>
            <a:fillRect/>
          </a:stretch>
        </p:blipFill>
        <p:spPr>
          <a:xfrm>
            <a:off x="5297613" y="1745698"/>
            <a:ext cx="1304657" cy="1036410"/>
          </a:xfrm>
          <a:prstGeom prst="rect">
            <a:avLst/>
          </a:prstGeom>
        </p:spPr>
      </p:pic>
      <p:pic>
        <p:nvPicPr>
          <p:cNvPr id="6" name="Picture 5">
            <a:extLst>
              <a:ext uri="{FF2B5EF4-FFF2-40B4-BE49-F238E27FC236}">
                <a16:creationId xmlns:a16="http://schemas.microsoft.com/office/drawing/2014/main" id="{44760428-B20C-E4DF-C665-34685AB81D10}"/>
              </a:ext>
            </a:extLst>
          </p:cNvPr>
          <p:cNvPicPr>
            <a:picLocks noChangeAspect="1"/>
          </p:cNvPicPr>
          <p:nvPr/>
        </p:nvPicPr>
        <p:blipFill>
          <a:blip r:embed="rId4"/>
          <a:stretch>
            <a:fillRect/>
          </a:stretch>
        </p:blipFill>
        <p:spPr>
          <a:xfrm>
            <a:off x="5468315" y="4671100"/>
            <a:ext cx="963251" cy="573074"/>
          </a:xfrm>
          <a:prstGeom prst="rect">
            <a:avLst/>
          </a:prstGeom>
        </p:spPr>
      </p:pic>
    </p:spTree>
    <p:extLst>
      <p:ext uri="{BB962C8B-B14F-4D97-AF65-F5344CB8AC3E}">
        <p14:creationId xmlns:p14="http://schemas.microsoft.com/office/powerpoint/2010/main" val="1779813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3CAAEE-06CE-85FA-BD0A-51CA4F4F62F0}"/>
              </a:ext>
            </a:extLst>
          </p:cNvPr>
          <p:cNvSpPr txBox="1"/>
          <p:nvPr/>
        </p:nvSpPr>
        <p:spPr>
          <a:xfrm>
            <a:off x="279888" y="1282502"/>
            <a:ext cx="11632224"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lgn="just">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Model Training with Edge Impulse</a:t>
            </a:r>
          </a:p>
          <a:p>
            <a:pPr algn="just"/>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US"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Deployment of Model on ESP32-CAM</a:t>
            </a:r>
          </a:p>
          <a:p>
            <a:pPr algn="just"/>
            <a:endParaRPr lang="en-US"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endParaRPr lang="en-US"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endParaRPr lang="en-US"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endParaRPr lang="en-US"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7" name="Text Box 8">
            <a:extLst>
              <a:ext uri="{FF2B5EF4-FFF2-40B4-BE49-F238E27FC236}">
                <a16:creationId xmlns:a16="http://schemas.microsoft.com/office/drawing/2014/main" id="{ED249ADA-D06E-2CE4-13B4-A96A9BC3F6B3}"/>
              </a:ext>
            </a:extLst>
          </p:cNvPr>
          <p:cNvSpPr txBox="1">
            <a:spLocks noChangeArrowheads="1"/>
          </p:cNvSpPr>
          <p:nvPr/>
        </p:nvSpPr>
        <p:spPr bwMode="auto">
          <a:xfrm>
            <a:off x="2879849" y="908367"/>
            <a:ext cx="1397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 Box 1">
            <a:extLst>
              <a:ext uri="{FF2B5EF4-FFF2-40B4-BE49-F238E27FC236}">
                <a16:creationId xmlns:a16="http://schemas.microsoft.com/office/drawing/2014/main" id="{7B7AE7FB-11D7-E7D0-4D14-D572F84D48CA}"/>
              </a:ext>
            </a:extLst>
          </p:cNvPr>
          <p:cNvSpPr txBox="1">
            <a:spLocks noChangeArrowheads="1"/>
          </p:cNvSpPr>
          <p:nvPr/>
        </p:nvSpPr>
        <p:spPr bwMode="auto">
          <a:xfrm>
            <a:off x="5247676" y="1048388"/>
            <a:ext cx="11604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fontAlgn="base" hangingPunct="0">
              <a:spcBef>
                <a:spcPct val="0"/>
              </a:spcBef>
              <a:spcAft>
                <a:spcPct val="0"/>
              </a:spcAft>
              <a:tabLst>
                <a:tab pos="3665538" algn="l"/>
              </a:tabLst>
              <a:defRPr>
                <a:solidFill>
                  <a:schemeClr val="tx1"/>
                </a:solidFill>
                <a:latin typeface="Arial" panose="020B0604020202020204" pitchFamily="34" charset="0"/>
              </a:defRPr>
            </a:lvl1pPr>
            <a:lvl2pPr eaLnBrk="0" fontAlgn="base" hangingPunct="0">
              <a:spcBef>
                <a:spcPct val="0"/>
              </a:spcBef>
              <a:spcAft>
                <a:spcPct val="0"/>
              </a:spcAft>
              <a:tabLst>
                <a:tab pos="3665538" algn="l"/>
              </a:tabLst>
              <a:defRPr>
                <a:solidFill>
                  <a:schemeClr val="tx1"/>
                </a:solidFill>
                <a:latin typeface="Arial" panose="020B0604020202020204" pitchFamily="34" charset="0"/>
              </a:defRPr>
            </a:lvl2pPr>
            <a:lvl3pPr eaLnBrk="0" fontAlgn="base" hangingPunct="0">
              <a:spcBef>
                <a:spcPct val="0"/>
              </a:spcBef>
              <a:spcAft>
                <a:spcPct val="0"/>
              </a:spcAft>
              <a:tabLst>
                <a:tab pos="3665538" algn="l"/>
              </a:tabLst>
              <a:defRPr>
                <a:solidFill>
                  <a:schemeClr val="tx1"/>
                </a:solidFill>
                <a:latin typeface="Arial" panose="020B0604020202020204" pitchFamily="34" charset="0"/>
              </a:defRPr>
            </a:lvl3pPr>
            <a:lvl4pPr eaLnBrk="0" fontAlgn="base" hangingPunct="0">
              <a:spcBef>
                <a:spcPct val="0"/>
              </a:spcBef>
              <a:spcAft>
                <a:spcPct val="0"/>
              </a:spcAft>
              <a:tabLst>
                <a:tab pos="3665538" algn="l"/>
              </a:tabLst>
              <a:defRPr>
                <a:solidFill>
                  <a:schemeClr val="tx1"/>
                </a:solidFill>
                <a:latin typeface="Arial" panose="020B0604020202020204" pitchFamily="34" charset="0"/>
              </a:defRPr>
            </a:lvl4pPr>
            <a:lvl5pPr eaLnBrk="0" fontAlgn="base" hangingPunct="0">
              <a:spcBef>
                <a:spcPct val="0"/>
              </a:spcBef>
              <a:spcAft>
                <a:spcPct val="0"/>
              </a:spcAft>
              <a:tabLst>
                <a:tab pos="3665538" algn="l"/>
              </a:tabLst>
              <a:defRPr>
                <a:solidFill>
                  <a:schemeClr val="tx1"/>
                </a:solidFill>
                <a:latin typeface="Arial" panose="020B0604020202020204" pitchFamily="34" charset="0"/>
              </a:defRPr>
            </a:lvl5pPr>
            <a:lvl6pPr eaLnBrk="0" fontAlgn="base" hangingPunct="0">
              <a:spcBef>
                <a:spcPct val="0"/>
              </a:spcBef>
              <a:spcAft>
                <a:spcPct val="0"/>
              </a:spcAft>
              <a:tabLst>
                <a:tab pos="3665538" algn="l"/>
              </a:tabLst>
              <a:defRPr>
                <a:solidFill>
                  <a:schemeClr val="tx1"/>
                </a:solidFill>
                <a:latin typeface="Arial" panose="020B0604020202020204" pitchFamily="34" charset="0"/>
              </a:defRPr>
            </a:lvl6pPr>
            <a:lvl7pPr eaLnBrk="0" fontAlgn="base" hangingPunct="0">
              <a:spcBef>
                <a:spcPct val="0"/>
              </a:spcBef>
              <a:spcAft>
                <a:spcPct val="0"/>
              </a:spcAft>
              <a:tabLst>
                <a:tab pos="3665538" algn="l"/>
              </a:tabLst>
              <a:defRPr>
                <a:solidFill>
                  <a:schemeClr val="tx1"/>
                </a:solidFill>
                <a:latin typeface="Arial" panose="020B0604020202020204" pitchFamily="34" charset="0"/>
              </a:defRPr>
            </a:lvl7pPr>
            <a:lvl8pPr eaLnBrk="0" fontAlgn="base" hangingPunct="0">
              <a:spcBef>
                <a:spcPct val="0"/>
              </a:spcBef>
              <a:spcAft>
                <a:spcPct val="0"/>
              </a:spcAft>
              <a:tabLst>
                <a:tab pos="3665538" algn="l"/>
              </a:tabLst>
              <a:defRPr>
                <a:solidFill>
                  <a:schemeClr val="tx1"/>
                </a:solidFill>
                <a:latin typeface="Arial" panose="020B0604020202020204" pitchFamily="34" charset="0"/>
              </a:defRPr>
            </a:lvl8pPr>
            <a:lvl9pPr eaLnBrk="0" fontAlgn="base" hangingPunct="0">
              <a:spcBef>
                <a:spcPct val="0"/>
              </a:spcBef>
              <a:spcAft>
                <a:spcPct val="0"/>
              </a:spcAft>
              <a:tabLst>
                <a:tab pos="3665538"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665538" algn="l"/>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1">
            <a:extLst>
              <a:ext uri="{FF2B5EF4-FFF2-40B4-BE49-F238E27FC236}">
                <a16:creationId xmlns:a16="http://schemas.microsoft.com/office/drawing/2014/main" id="{F7500D51-A361-04D8-BD65-3151597498D8}"/>
              </a:ext>
            </a:extLst>
          </p:cNvPr>
          <p:cNvSpPr>
            <a:spLocks noChangeArrowheads="1"/>
          </p:cNvSpPr>
          <p:nvPr/>
        </p:nvSpPr>
        <p:spPr bwMode="auto">
          <a:xfrm>
            <a:off x="0" y="2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a:extLst>
              <a:ext uri="{FF2B5EF4-FFF2-40B4-BE49-F238E27FC236}">
                <a16:creationId xmlns:a16="http://schemas.microsoft.com/office/drawing/2014/main" id="{0263A143-E953-1AAD-A997-45431A64A0B7}"/>
              </a:ext>
            </a:extLst>
          </p:cNvPr>
          <p:cNvSpPr>
            <a:spLocks noChangeArrowheads="1"/>
          </p:cNvSpPr>
          <p:nvPr/>
        </p:nvSpPr>
        <p:spPr bwMode="auto">
          <a:xfrm flipV="1">
            <a:off x="823544" y="1456591"/>
            <a:ext cx="1163222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65538" algn="l"/>
              </a:tabLst>
              <a:defRPr>
                <a:solidFill>
                  <a:schemeClr val="tx1"/>
                </a:solidFill>
                <a:latin typeface="Arial" panose="020B0604020202020204" pitchFamily="34" charset="0"/>
              </a:defRPr>
            </a:lvl1pPr>
            <a:lvl2pPr eaLnBrk="0" fontAlgn="base" hangingPunct="0">
              <a:spcBef>
                <a:spcPct val="0"/>
              </a:spcBef>
              <a:spcAft>
                <a:spcPct val="0"/>
              </a:spcAft>
              <a:tabLst>
                <a:tab pos="3665538" algn="l"/>
              </a:tabLst>
              <a:defRPr>
                <a:solidFill>
                  <a:schemeClr val="tx1"/>
                </a:solidFill>
                <a:latin typeface="Arial" panose="020B0604020202020204" pitchFamily="34" charset="0"/>
              </a:defRPr>
            </a:lvl2pPr>
            <a:lvl3pPr eaLnBrk="0" fontAlgn="base" hangingPunct="0">
              <a:spcBef>
                <a:spcPct val="0"/>
              </a:spcBef>
              <a:spcAft>
                <a:spcPct val="0"/>
              </a:spcAft>
              <a:tabLst>
                <a:tab pos="3665538" algn="l"/>
              </a:tabLst>
              <a:defRPr>
                <a:solidFill>
                  <a:schemeClr val="tx1"/>
                </a:solidFill>
                <a:latin typeface="Arial" panose="020B0604020202020204" pitchFamily="34" charset="0"/>
              </a:defRPr>
            </a:lvl3pPr>
            <a:lvl4pPr eaLnBrk="0" fontAlgn="base" hangingPunct="0">
              <a:spcBef>
                <a:spcPct val="0"/>
              </a:spcBef>
              <a:spcAft>
                <a:spcPct val="0"/>
              </a:spcAft>
              <a:tabLst>
                <a:tab pos="3665538" algn="l"/>
              </a:tabLst>
              <a:defRPr>
                <a:solidFill>
                  <a:schemeClr val="tx1"/>
                </a:solidFill>
                <a:latin typeface="Arial" panose="020B0604020202020204" pitchFamily="34" charset="0"/>
              </a:defRPr>
            </a:lvl4pPr>
            <a:lvl5pPr eaLnBrk="0" fontAlgn="base" hangingPunct="0">
              <a:spcBef>
                <a:spcPct val="0"/>
              </a:spcBef>
              <a:spcAft>
                <a:spcPct val="0"/>
              </a:spcAft>
              <a:tabLst>
                <a:tab pos="3665538" algn="l"/>
              </a:tabLst>
              <a:defRPr>
                <a:solidFill>
                  <a:schemeClr val="tx1"/>
                </a:solidFill>
                <a:latin typeface="Arial" panose="020B0604020202020204" pitchFamily="34" charset="0"/>
              </a:defRPr>
            </a:lvl5pPr>
            <a:lvl6pPr eaLnBrk="0" fontAlgn="base" hangingPunct="0">
              <a:spcBef>
                <a:spcPct val="0"/>
              </a:spcBef>
              <a:spcAft>
                <a:spcPct val="0"/>
              </a:spcAft>
              <a:tabLst>
                <a:tab pos="3665538" algn="l"/>
              </a:tabLst>
              <a:defRPr>
                <a:solidFill>
                  <a:schemeClr val="tx1"/>
                </a:solidFill>
                <a:latin typeface="Arial" panose="020B0604020202020204" pitchFamily="34" charset="0"/>
              </a:defRPr>
            </a:lvl6pPr>
            <a:lvl7pPr eaLnBrk="0" fontAlgn="base" hangingPunct="0">
              <a:spcBef>
                <a:spcPct val="0"/>
              </a:spcBef>
              <a:spcAft>
                <a:spcPct val="0"/>
              </a:spcAft>
              <a:tabLst>
                <a:tab pos="3665538" algn="l"/>
              </a:tabLst>
              <a:defRPr>
                <a:solidFill>
                  <a:schemeClr val="tx1"/>
                </a:solidFill>
                <a:latin typeface="Arial" panose="020B0604020202020204" pitchFamily="34" charset="0"/>
              </a:defRPr>
            </a:lvl7pPr>
            <a:lvl8pPr eaLnBrk="0" fontAlgn="base" hangingPunct="0">
              <a:spcBef>
                <a:spcPct val="0"/>
              </a:spcBef>
              <a:spcAft>
                <a:spcPct val="0"/>
              </a:spcAft>
              <a:tabLst>
                <a:tab pos="3665538" algn="l"/>
              </a:tabLst>
              <a:defRPr>
                <a:solidFill>
                  <a:schemeClr val="tx1"/>
                </a:solidFill>
                <a:latin typeface="Arial" panose="020B0604020202020204" pitchFamily="34" charset="0"/>
              </a:defRPr>
            </a:lvl8pPr>
            <a:lvl9pPr eaLnBrk="0" fontAlgn="base" hangingPunct="0">
              <a:spcBef>
                <a:spcPct val="0"/>
              </a:spcBef>
              <a:spcAft>
                <a:spcPct val="0"/>
              </a:spcAft>
              <a:tabLst>
                <a:tab pos="366553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665538" algn="l"/>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65538"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6">
            <a:extLst>
              <a:ext uri="{FF2B5EF4-FFF2-40B4-BE49-F238E27FC236}">
                <a16:creationId xmlns:a16="http://schemas.microsoft.com/office/drawing/2014/main" id="{94DF0EC0-E03A-0B14-C716-7C0E60DF269E}"/>
              </a:ext>
            </a:extLst>
          </p:cNvPr>
          <p:cNvSpPr>
            <a:spLocks noChangeArrowheads="1"/>
          </p:cNvSpPr>
          <p:nvPr/>
        </p:nvSpPr>
        <p:spPr bwMode="auto">
          <a:xfrm>
            <a:off x="4537329" y="162979"/>
            <a:ext cx="33842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a:t>
            </a:r>
            <a:r>
              <a:rPr lang="en-IN" sz="2400" u="sng"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Cntd</a:t>
            </a:r>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sz="2400" dirty="0"/>
          </a:p>
        </p:txBody>
      </p:sp>
      <p:pic>
        <p:nvPicPr>
          <p:cNvPr id="24" name="Picture 23">
            <a:extLst>
              <a:ext uri="{FF2B5EF4-FFF2-40B4-BE49-F238E27FC236}">
                <a16:creationId xmlns:a16="http://schemas.microsoft.com/office/drawing/2014/main" id="{A2FAC306-180A-CEAA-6BCE-78876CEAB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170" y="1875990"/>
            <a:ext cx="6573167" cy="1933845"/>
          </a:xfrm>
          <a:prstGeom prst="rect">
            <a:avLst/>
          </a:prstGeom>
        </p:spPr>
      </p:pic>
      <p:pic>
        <p:nvPicPr>
          <p:cNvPr id="26" name="Picture 25">
            <a:extLst>
              <a:ext uri="{FF2B5EF4-FFF2-40B4-BE49-F238E27FC236}">
                <a16:creationId xmlns:a16="http://schemas.microsoft.com/office/drawing/2014/main" id="{5B374C18-7EF6-2969-4A8D-26262DC3D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520" y="4606388"/>
            <a:ext cx="8668960" cy="704948"/>
          </a:xfrm>
          <a:prstGeom prst="rect">
            <a:avLst/>
          </a:prstGeom>
        </p:spPr>
      </p:pic>
    </p:spTree>
    <p:extLst>
      <p:ext uri="{BB962C8B-B14F-4D97-AF65-F5344CB8AC3E}">
        <p14:creationId xmlns:p14="http://schemas.microsoft.com/office/powerpoint/2010/main" val="3319633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35F93E-A55D-D576-9AEC-669D08F89FB0}"/>
              </a:ext>
            </a:extLst>
          </p:cNvPr>
          <p:cNvSpPr txBox="1"/>
          <p:nvPr/>
        </p:nvSpPr>
        <p:spPr>
          <a:xfrm>
            <a:off x="389792" y="1149201"/>
            <a:ext cx="11588262" cy="48013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lgn="just">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Real-Time Processing Using OpenCV and Python</a:t>
            </a: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Transmission of Data and Alert Mechanism</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536A1EA-9CD2-3562-005E-64C42E59504A}"/>
              </a:ext>
            </a:extLst>
          </p:cNvPr>
          <p:cNvPicPr>
            <a:picLocks noChangeAspect="1"/>
          </p:cNvPicPr>
          <p:nvPr/>
        </p:nvPicPr>
        <p:blipFill>
          <a:blip r:embed="rId2"/>
          <a:stretch>
            <a:fillRect/>
          </a:stretch>
        </p:blipFill>
        <p:spPr>
          <a:xfrm>
            <a:off x="2370893" y="1840913"/>
            <a:ext cx="6658904" cy="1962424"/>
          </a:xfrm>
          <a:prstGeom prst="rect">
            <a:avLst/>
          </a:prstGeom>
        </p:spPr>
      </p:pic>
      <p:pic>
        <p:nvPicPr>
          <p:cNvPr id="7" name="Picture 6">
            <a:extLst>
              <a:ext uri="{FF2B5EF4-FFF2-40B4-BE49-F238E27FC236}">
                <a16:creationId xmlns:a16="http://schemas.microsoft.com/office/drawing/2014/main" id="{EB40A0B8-9736-6B6E-040D-6EBF1EE0F89F}"/>
              </a:ext>
            </a:extLst>
          </p:cNvPr>
          <p:cNvPicPr>
            <a:picLocks noChangeAspect="1"/>
          </p:cNvPicPr>
          <p:nvPr/>
        </p:nvPicPr>
        <p:blipFill>
          <a:blip r:embed="rId3"/>
          <a:stretch>
            <a:fillRect/>
          </a:stretch>
        </p:blipFill>
        <p:spPr>
          <a:xfrm>
            <a:off x="1490019" y="4495049"/>
            <a:ext cx="9211961" cy="1038370"/>
          </a:xfrm>
          <a:prstGeom prst="rect">
            <a:avLst/>
          </a:prstGeom>
        </p:spPr>
      </p:pic>
      <p:sp>
        <p:nvSpPr>
          <p:cNvPr id="9" name="TextBox 8">
            <a:extLst>
              <a:ext uri="{FF2B5EF4-FFF2-40B4-BE49-F238E27FC236}">
                <a16:creationId xmlns:a16="http://schemas.microsoft.com/office/drawing/2014/main" id="{3AE8012E-5EC1-E14E-6F74-60F23238057C}"/>
              </a:ext>
            </a:extLst>
          </p:cNvPr>
          <p:cNvSpPr txBox="1"/>
          <p:nvPr/>
        </p:nvSpPr>
        <p:spPr>
          <a:xfrm>
            <a:off x="4470338" y="110848"/>
            <a:ext cx="3427170" cy="461665"/>
          </a:xfrm>
          <a:prstGeom prst="rect">
            <a:avLst/>
          </a:prstGeom>
          <a:noFill/>
        </p:spPr>
        <p:txBody>
          <a:bodyPr wrap="square">
            <a:spAutoFit/>
          </a:bodyPr>
          <a:lstStyle/>
          <a:p>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METHODOLOGY(</a:t>
            </a:r>
            <a:r>
              <a:rPr lang="en-IN" sz="24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Cntd</a:t>
            </a:r>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8145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DC9F61-B664-2CD0-6F10-446372A37C8A}"/>
              </a:ext>
            </a:extLst>
          </p:cNvPr>
          <p:cNvSpPr txBox="1"/>
          <p:nvPr/>
        </p:nvSpPr>
        <p:spPr>
          <a:xfrm>
            <a:off x="1161228" y="167958"/>
            <a:ext cx="4161865"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BLOCK DIAGRAM OF CROP HEALTH </a:t>
            </a:r>
          </a:p>
          <a:p>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MONITORING SYSTEM</a:t>
            </a:r>
            <a:endParaRPr lang="en-IN"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0FB450-FB06-32F2-A015-BF919C5BA5C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161230" y="1112340"/>
            <a:ext cx="4161865" cy="3204683"/>
          </a:xfrm>
          <a:prstGeom prst="rect">
            <a:avLst/>
          </a:prstGeom>
        </p:spPr>
      </p:pic>
      <p:sp>
        <p:nvSpPr>
          <p:cNvPr id="6" name="TextBox 5">
            <a:extLst>
              <a:ext uri="{FF2B5EF4-FFF2-40B4-BE49-F238E27FC236}">
                <a16:creationId xmlns:a16="http://schemas.microsoft.com/office/drawing/2014/main" id="{AED09CEE-69E9-E6EB-6528-6E573D89FD81}"/>
              </a:ext>
            </a:extLst>
          </p:cNvPr>
          <p:cNvSpPr txBox="1"/>
          <p:nvPr/>
        </p:nvSpPr>
        <p:spPr>
          <a:xfrm>
            <a:off x="841861" y="4540374"/>
            <a:ext cx="4800601" cy="73866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diagram is a use case diagram for an image classification and localization system, illustrating interactions between a user and a system. </a:t>
            </a:r>
          </a:p>
        </p:txBody>
      </p:sp>
      <p:pic>
        <p:nvPicPr>
          <p:cNvPr id="2" name="Picture 1">
            <a:extLst>
              <a:ext uri="{FF2B5EF4-FFF2-40B4-BE49-F238E27FC236}">
                <a16:creationId xmlns:a16="http://schemas.microsoft.com/office/drawing/2014/main" id="{3BEDAC07-A6F8-CEE2-8153-D7F5804CFC10}"/>
              </a:ext>
            </a:extLst>
          </p:cNvPr>
          <p:cNvPicPr>
            <a:picLocks noChangeAspect="1"/>
          </p:cNvPicPr>
          <p:nvPr/>
        </p:nvPicPr>
        <p:blipFill>
          <a:blip r:embed="rId4"/>
          <a:stretch>
            <a:fillRect/>
          </a:stretch>
        </p:blipFill>
        <p:spPr>
          <a:xfrm>
            <a:off x="6096000" y="1439992"/>
            <a:ext cx="5084505" cy="1621677"/>
          </a:xfrm>
          <a:prstGeom prst="rect">
            <a:avLst/>
          </a:prstGeom>
        </p:spPr>
      </p:pic>
      <p:sp>
        <p:nvSpPr>
          <p:cNvPr id="7" name="TextBox 6">
            <a:extLst>
              <a:ext uri="{FF2B5EF4-FFF2-40B4-BE49-F238E27FC236}">
                <a16:creationId xmlns:a16="http://schemas.microsoft.com/office/drawing/2014/main" id="{C78906AF-4B81-55DC-38A1-7B57F5672FF6}"/>
              </a:ext>
            </a:extLst>
          </p:cNvPr>
          <p:cNvSpPr txBox="1"/>
          <p:nvPr/>
        </p:nvSpPr>
        <p:spPr>
          <a:xfrm>
            <a:off x="6653579" y="167958"/>
            <a:ext cx="3820174"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CHART FOR IMAGE PROCESSING</a:t>
            </a:r>
          </a:p>
        </p:txBody>
      </p:sp>
    </p:spTree>
    <p:extLst>
      <p:ext uri="{BB962C8B-B14F-4D97-AF65-F5344CB8AC3E}">
        <p14:creationId xmlns:p14="http://schemas.microsoft.com/office/powerpoint/2010/main" val="287682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1F134B-D6E2-0320-537E-384DBC49A1DA}"/>
              </a:ext>
            </a:extLst>
          </p:cNvPr>
          <p:cNvSpPr txBox="1"/>
          <p:nvPr/>
        </p:nvSpPr>
        <p:spPr>
          <a:xfrm>
            <a:off x="4957965" y="140677"/>
            <a:ext cx="1475825"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IN" sz="24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27E6366A-3F01-9321-8629-67502FD644DF}"/>
              </a:ext>
            </a:extLst>
          </p:cNvPr>
          <p:cNvPicPr>
            <a:picLocks noChangeAspect="1"/>
          </p:cNvPicPr>
          <p:nvPr/>
        </p:nvPicPr>
        <p:blipFill>
          <a:blip r:embed="rId2"/>
          <a:stretch>
            <a:fillRect/>
          </a:stretch>
        </p:blipFill>
        <p:spPr>
          <a:xfrm>
            <a:off x="1295763" y="992452"/>
            <a:ext cx="2118639" cy="2612393"/>
          </a:xfrm>
          <a:prstGeom prst="rect">
            <a:avLst/>
          </a:prstGeom>
        </p:spPr>
      </p:pic>
      <p:pic>
        <p:nvPicPr>
          <p:cNvPr id="6" name="Picture 5">
            <a:extLst>
              <a:ext uri="{FF2B5EF4-FFF2-40B4-BE49-F238E27FC236}">
                <a16:creationId xmlns:a16="http://schemas.microsoft.com/office/drawing/2014/main" id="{735ECC95-6437-7605-E702-FCF894524743}"/>
              </a:ext>
            </a:extLst>
          </p:cNvPr>
          <p:cNvPicPr>
            <a:picLocks noChangeAspect="1"/>
          </p:cNvPicPr>
          <p:nvPr/>
        </p:nvPicPr>
        <p:blipFill>
          <a:blip r:embed="rId3"/>
          <a:stretch>
            <a:fillRect/>
          </a:stretch>
        </p:blipFill>
        <p:spPr>
          <a:xfrm>
            <a:off x="4636558" y="956360"/>
            <a:ext cx="2118638" cy="2612393"/>
          </a:xfrm>
          <a:prstGeom prst="rect">
            <a:avLst/>
          </a:prstGeom>
        </p:spPr>
      </p:pic>
      <p:pic>
        <p:nvPicPr>
          <p:cNvPr id="7" name="Picture 6">
            <a:extLst>
              <a:ext uri="{FF2B5EF4-FFF2-40B4-BE49-F238E27FC236}">
                <a16:creationId xmlns:a16="http://schemas.microsoft.com/office/drawing/2014/main" id="{34111285-3F9A-C26C-6193-2A86266893A2}"/>
              </a:ext>
            </a:extLst>
          </p:cNvPr>
          <p:cNvPicPr>
            <a:picLocks noChangeAspect="1"/>
          </p:cNvPicPr>
          <p:nvPr/>
        </p:nvPicPr>
        <p:blipFill>
          <a:blip r:embed="rId4"/>
          <a:stretch>
            <a:fillRect/>
          </a:stretch>
        </p:blipFill>
        <p:spPr>
          <a:xfrm>
            <a:off x="8166421" y="992452"/>
            <a:ext cx="2118638" cy="2612393"/>
          </a:xfrm>
          <a:prstGeom prst="rect">
            <a:avLst/>
          </a:prstGeom>
        </p:spPr>
      </p:pic>
      <p:sp>
        <p:nvSpPr>
          <p:cNvPr id="9" name="TextBox 8">
            <a:extLst>
              <a:ext uri="{FF2B5EF4-FFF2-40B4-BE49-F238E27FC236}">
                <a16:creationId xmlns:a16="http://schemas.microsoft.com/office/drawing/2014/main" id="{396C9563-F0D4-CBB6-AF5E-0F184A7A6B97}"/>
              </a:ext>
            </a:extLst>
          </p:cNvPr>
          <p:cNvSpPr txBox="1"/>
          <p:nvPr/>
        </p:nvSpPr>
        <p:spPr>
          <a:xfrm>
            <a:off x="2355082" y="4314089"/>
            <a:ext cx="6097464"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latin typeface="Times New Roman" panose="02020603050405020304" pitchFamily="18" charset="0"/>
                <a:cs typeface="Times New Roman" panose="02020603050405020304" pitchFamily="18" charset="0"/>
              </a:rPr>
              <a:t>Challenges: Variability in lighting and complex backgrounds occasionally led to misclassifications. These issues were addressed by expanding the training dataset with more diverse examples and refining preprocessing techniques to improve model robustness.</a:t>
            </a:r>
          </a:p>
        </p:txBody>
      </p:sp>
    </p:spTree>
    <p:extLst>
      <p:ext uri="{BB962C8B-B14F-4D97-AF65-F5344CB8AC3E}">
        <p14:creationId xmlns:p14="http://schemas.microsoft.com/office/powerpoint/2010/main" val="305563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CA53A-2177-D089-780A-2EE00EB11BC4}"/>
              </a:ext>
            </a:extLst>
          </p:cNvPr>
          <p:cNvPicPr>
            <a:picLocks noChangeAspect="1"/>
          </p:cNvPicPr>
          <p:nvPr/>
        </p:nvPicPr>
        <p:blipFill>
          <a:blip r:embed="rId2">
            <a:extLst>
              <a:ext uri="{28A0092B-C50C-407E-A947-70E740481C1C}">
                <a14:useLocalDpi xmlns:a14="http://schemas.microsoft.com/office/drawing/2010/main" val="0"/>
              </a:ext>
            </a:extLst>
          </a:blip>
          <a:srcRect l="2189" r="2039" b="1646"/>
          <a:stretch>
            <a:fillRect/>
          </a:stretch>
        </p:blipFill>
        <p:spPr>
          <a:xfrm>
            <a:off x="688731" y="677006"/>
            <a:ext cx="10996246" cy="5688625"/>
          </a:xfrm>
          <a:prstGeom prst="rect">
            <a:avLst/>
          </a:prstGeom>
        </p:spPr>
      </p:pic>
      <p:sp>
        <p:nvSpPr>
          <p:cNvPr id="5" name="TextBox 4">
            <a:extLst>
              <a:ext uri="{FF2B5EF4-FFF2-40B4-BE49-F238E27FC236}">
                <a16:creationId xmlns:a16="http://schemas.microsoft.com/office/drawing/2014/main" id="{AE9CE1FC-F6B9-45CA-20C9-C5ED2DAEBEDF}"/>
              </a:ext>
            </a:extLst>
          </p:cNvPr>
          <p:cNvSpPr txBox="1"/>
          <p:nvPr/>
        </p:nvSpPr>
        <p:spPr>
          <a:xfrm>
            <a:off x="3194906" y="57137"/>
            <a:ext cx="5131409" cy="461665"/>
          </a:xfrm>
          <a:prstGeom prst="rect">
            <a:avLst/>
          </a:prstGeom>
          <a:noFill/>
        </p:spPr>
        <p:txBody>
          <a:bodyPr wrap="square">
            <a:spAutoFit/>
          </a:bodyPr>
          <a:lstStyle/>
          <a:p>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Sensor Specifications and Functionality</a:t>
            </a:r>
          </a:p>
        </p:txBody>
      </p:sp>
    </p:spTree>
    <p:extLst>
      <p:ext uri="{BB962C8B-B14F-4D97-AF65-F5344CB8AC3E}">
        <p14:creationId xmlns:p14="http://schemas.microsoft.com/office/powerpoint/2010/main" val="208566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C35D9-E378-D29E-A060-8B6CDCB96D6C}"/>
              </a:ext>
            </a:extLst>
          </p:cNvPr>
          <p:cNvPicPr>
            <a:picLocks noChangeAspect="1"/>
          </p:cNvPicPr>
          <p:nvPr/>
        </p:nvPicPr>
        <p:blipFill>
          <a:blip r:embed="rId2"/>
          <a:stretch>
            <a:fillRect/>
          </a:stretch>
        </p:blipFill>
        <p:spPr>
          <a:xfrm>
            <a:off x="2879600" y="831571"/>
            <a:ext cx="5937738" cy="3934446"/>
          </a:xfrm>
          <a:prstGeom prst="rect">
            <a:avLst/>
          </a:prstGeom>
        </p:spPr>
      </p:pic>
      <p:sp>
        <p:nvSpPr>
          <p:cNvPr id="5" name="TextBox 4">
            <a:extLst>
              <a:ext uri="{FF2B5EF4-FFF2-40B4-BE49-F238E27FC236}">
                <a16:creationId xmlns:a16="http://schemas.microsoft.com/office/drawing/2014/main" id="{2150148D-3E68-C8EA-4CEE-9E724F652B81}"/>
              </a:ext>
            </a:extLst>
          </p:cNvPr>
          <p:cNvSpPr txBox="1"/>
          <p:nvPr/>
        </p:nvSpPr>
        <p:spPr>
          <a:xfrm>
            <a:off x="3374661" y="4849837"/>
            <a:ext cx="4987676" cy="7386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1400" dirty="0">
                <a:latin typeface="Times New Roman" panose="02020603050405020304" pitchFamily="18" charset="0"/>
                <a:cs typeface="Times New Roman" panose="02020603050405020304" pitchFamily="18" charset="0"/>
              </a:rPr>
              <a:t>The table compares the </a:t>
            </a:r>
            <a:r>
              <a:rPr lang="en-US" sz="1400" dirty="0" err="1">
                <a:latin typeface="Times New Roman" panose="02020603050405020304" pitchFamily="18" charset="0"/>
                <a:cs typeface="Times New Roman" panose="02020603050405020304" pitchFamily="18" charset="0"/>
              </a:rPr>
              <a:t>favourable</a:t>
            </a:r>
            <a:r>
              <a:rPr lang="en-US" sz="1400" dirty="0">
                <a:latin typeface="Times New Roman" panose="02020603050405020304" pitchFamily="18" charset="0"/>
                <a:cs typeface="Times New Roman" panose="02020603050405020304" pitchFamily="18" charset="0"/>
              </a:rPr>
              <a:t> climate conditions for cultivation of cauliflower on the other hand the data collected by our sensors.</a:t>
            </a:r>
          </a:p>
        </p:txBody>
      </p:sp>
      <p:sp>
        <p:nvSpPr>
          <p:cNvPr id="7" name="TextBox 6">
            <a:extLst>
              <a:ext uri="{FF2B5EF4-FFF2-40B4-BE49-F238E27FC236}">
                <a16:creationId xmlns:a16="http://schemas.microsoft.com/office/drawing/2014/main" id="{CF0DC950-DCA0-0B41-8F25-B5BDB9C5C9E2}"/>
              </a:ext>
            </a:extLst>
          </p:cNvPr>
          <p:cNvSpPr txBox="1"/>
          <p:nvPr/>
        </p:nvSpPr>
        <p:spPr>
          <a:xfrm>
            <a:off x="3374661" y="175847"/>
            <a:ext cx="5442677" cy="461665"/>
          </a:xfrm>
          <a:prstGeom prst="rect">
            <a:avLst/>
          </a:prstGeom>
          <a:noFill/>
        </p:spPr>
        <p:txBody>
          <a:bodyPr wrap="square">
            <a:spAutoFit/>
          </a:bodyPr>
          <a:lstStyle/>
          <a:p>
            <a:r>
              <a:rPr lang="en-US" sz="24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Favourable</a:t>
            </a:r>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Climate VS Collected Data</a:t>
            </a:r>
            <a:endPar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19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2BC612-21E8-4DC1-72B7-CBCE991E2F76}"/>
              </a:ext>
            </a:extLst>
          </p:cNvPr>
          <p:cNvSpPr txBox="1"/>
          <p:nvPr/>
        </p:nvSpPr>
        <p:spPr>
          <a:xfrm>
            <a:off x="3970642" y="110356"/>
            <a:ext cx="4244852"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 AND DISCUSSION</a:t>
            </a:r>
          </a:p>
        </p:txBody>
      </p:sp>
      <p:sp>
        <p:nvSpPr>
          <p:cNvPr id="7" name="TextBox 6">
            <a:extLst>
              <a:ext uri="{FF2B5EF4-FFF2-40B4-BE49-F238E27FC236}">
                <a16:creationId xmlns:a16="http://schemas.microsoft.com/office/drawing/2014/main" id="{E1F49AEC-4D51-5C10-4B82-F83CE9E755AB}"/>
              </a:ext>
            </a:extLst>
          </p:cNvPr>
          <p:cNvSpPr txBox="1"/>
          <p:nvPr/>
        </p:nvSpPr>
        <p:spPr>
          <a:xfrm>
            <a:off x="360483" y="1001061"/>
            <a:ext cx="11465169" cy="495520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1400" dirty="0"/>
              <a:t>This subsection reports the testing of the </a:t>
            </a:r>
            <a:r>
              <a:rPr lang="en-US" sz="1400" dirty="0" err="1"/>
              <a:t>Terratech</a:t>
            </a:r>
            <a:r>
              <a:rPr lang="en-US" sz="1400" dirty="0"/>
              <a:t> system, describing the </a:t>
            </a:r>
            <a:r>
              <a:rPr lang="en-US" sz="1400" dirty="0" err="1"/>
              <a:t>behaviour</a:t>
            </a:r>
            <a:r>
              <a:rPr lang="en-US" sz="1400" dirty="0"/>
              <a:t> of both the robotic vehicle and the sensor array, and considers their combined effect on farm produce. The system was tested over the winter cauliflower crop of 2024–2025 at West Bengal, comparing two plots in an experimental farm using </a:t>
            </a:r>
            <a:r>
              <a:rPr lang="en-US" sz="1400" dirty="0" err="1"/>
              <a:t>Terratech</a:t>
            </a:r>
            <a:r>
              <a:rPr lang="en-US" sz="1400" dirty="0"/>
              <a:t> with two control plots on conventional practices.</a:t>
            </a:r>
          </a:p>
          <a:p>
            <a:endParaRPr lang="en-US" sz="1600" dirty="0"/>
          </a:p>
          <a:p>
            <a:pPr marL="285750" indent="-285750">
              <a:buFont typeface="Arial" panose="020B0604020202020204" pitchFamily="34" charset="0"/>
              <a:buChar char="•"/>
            </a:pPr>
            <a:r>
              <a:rPr lang="en-US" sz="1600" dirty="0"/>
              <a:t> </a:t>
            </a:r>
            <a:r>
              <a:rPr lang="en-US" sz="1600" u="sng" dirty="0">
                <a:latin typeface="Times New Roman" panose="02020603050405020304" pitchFamily="18" charset="0"/>
                <a:cs typeface="Times New Roman" panose="02020603050405020304" pitchFamily="18" charset="0"/>
              </a:rPr>
              <a:t>Robotic Vehicle Performance</a:t>
            </a:r>
          </a:p>
          <a:p>
            <a:r>
              <a:rPr lang="en-US" sz="1400" dirty="0"/>
              <a:t>The heart of the </a:t>
            </a:r>
            <a:r>
              <a:rPr lang="en-US" sz="1400" dirty="0" err="1"/>
              <a:t>Terratech</a:t>
            </a:r>
            <a:r>
              <a:rPr lang="en-US" sz="1400" dirty="0"/>
              <a:t> system is a specially designed Dual-Mode Controlled Robotic Car, which offers autonomous and manual operation capabilities.</a:t>
            </a:r>
            <a:endParaRPr lang="en-US" dirty="0"/>
          </a:p>
          <a:p>
            <a:pPr marL="285750"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Control and Feedback Design</a:t>
            </a: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r>
              <a:rPr lang="en-US" sz="1400" dirty="0"/>
              <a:t> In particular, an NRF24L01 system at 2.4 GHz is used for joystick-based remote control over long distances, and an HC-05 Bluetooth system allows for control through a mobile app for operations within a shorter range</a:t>
            </a:r>
            <a:r>
              <a:rPr lang="en-US" dirty="0"/>
              <a:t>.</a:t>
            </a:r>
          </a:p>
          <a:p>
            <a:pPr marL="285750"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Mechanical Specifications:</a:t>
            </a:r>
          </a:p>
          <a:p>
            <a:r>
              <a:rPr lang="en-US" sz="1400" dirty="0">
                <a:latin typeface="Times New Roman" panose="02020603050405020304" pitchFamily="18" charset="0"/>
                <a:cs typeface="Times New Roman" panose="02020603050405020304" pitchFamily="18" charset="0"/>
              </a:rPr>
              <a:t>Four 300 RPM Johnson motors power the car, with each motor providing 5–10 </a:t>
            </a:r>
            <a:r>
              <a:rPr lang="en-US" sz="1400" dirty="0" err="1">
                <a:latin typeface="Times New Roman" panose="02020603050405020304" pitchFamily="18" charset="0"/>
                <a:cs typeface="Times New Roman" panose="02020603050405020304" pitchFamily="18" charset="0"/>
              </a:rPr>
              <a:t>kg·cm</a:t>
            </a:r>
            <a:r>
              <a:rPr lang="en-US" sz="1400" dirty="0">
                <a:latin typeface="Times New Roman" panose="02020603050405020304" pitchFamily="18" charset="0"/>
                <a:cs typeface="Times New Roman" panose="02020603050405020304" pitchFamily="18" charset="0"/>
              </a:rPr>
              <a:t> of torque</a:t>
            </a:r>
          </a:p>
          <a:p>
            <a:pPr marL="285750"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Operational Modes:</a:t>
            </a:r>
          </a:p>
          <a:p>
            <a:r>
              <a:rPr lang="en-US" sz="1400" dirty="0">
                <a:latin typeface="Times New Roman" panose="02020603050405020304" pitchFamily="18" charset="0"/>
                <a:cs typeface="Times New Roman" panose="02020603050405020304" pitchFamily="18" charset="0"/>
              </a:rPr>
              <a:t>The robot has two different operational modes. In Joystick Mode (NRF24L01), it provides remote directional and angular movement control up to a line-of-sight range of 100 meters. </a:t>
            </a:r>
          </a:p>
          <a:p>
            <a:pPr marL="285750"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Movement Capabilities:</a:t>
            </a:r>
          </a:p>
          <a:p>
            <a:r>
              <a:rPr lang="en-US" sz="1400" dirty="0">
                <a:latin typeface="Times New Roman" panose="02020603050405020304" pitchFamily="18" charset="0"/>
                <a:cs typeface="Times New Roman" panose="02020603050405020304" pitchFamily="18" charset="0"/>
              </a:rPr>
              <a:t>The robot is designed with varied movement capabilities. It is capable of executing forward, reverse, left, and right movements, as well as diagonal and angular turns via joystick control</a:t>
            </a:r>
          </a:p>
          <a:p>
            <a:pPr marL="285750" indent="-28575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rPr>
              <a:t>Performance Metrics:</a:t>
            </a:r>
          </a:p>
          <a:p>
            <a:r>
              <a:rPr lang="en-US" sz="1400" dirty="0">
                <a:latin typeface="Times New Roman" panose="02020603050405020304" pitchFamily="18" charset="0"/>
                <a:cs typeface="Times New Roman" panose="02020603050405020304" pitchFamily="18" charset="0"/>
              </a:rPr>
              <a:t>The maximum speed of the robot is around 1.2 m/s when running with full PWM. The control range was tested experientially to around 100 meters using NRF in open terrain and 12 meters using Bluetooth in indoor areas.</a:t>
            </a:r>
          </a:p>
          <a:p>
            <a:endParaRPr lang="en-US" dirty="0"/>
          </a:p>
        </p:txBody>
      </p:sp>
    </p:spTree>
    <p:extLst>
      <p:ext uri="{BB962C8B-B14F-4D97-AF65-F5344CB8AC3E}">
        <p14:creationId xmlns:p14="http://schemas.microsoft.com/office/powerpoint/2010/main" val="378860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F5156-EFDC-16E6-9AE8-A7E2571898C8}"/>
              </a:ext>
            </a:extLst>
          </p:cNvPr>
          <p:cNvPicPr>
            <a:picLocks noChangeAspect="1"/>
          </p:cNvPicPr>
          <p:nvPr/>
        </p:nvPicPr>
        <p:blipFill>
          <a:blip r:embed="rId3"/>
          <a:stretch>
            <a:fillRect/>
          </a:stretch>
        </p:blipFill>
        <p:spPr>
          <a:xfrm>
            <a:off x="529563" y="995242"/>
            <a:ext cx="3655576" cy="3797540"/>
          </a:xfrm>
          <a:prstGeom prst="rect">
            <a:avLst/>
          </a:prstGeom>
        </p:spPr>
      </p:pic>
      <p:pic>
        <p:nvPicPr>
          <p:cNvPr id="5" name="Picture 4">
            <a:extLst>
              <a:ext uri="{FF2B5EF4-FFF2-40B4-BE49-F238E27FC236}">
                <a16:creationId xmlns:a16="http://schemas.microsoft.com/office/drawing/2014/main" id="{BE9F410B-4860-8519-7327-60C06F2DA4FD}"/>
              </a:ext>
            </a:extLst>
          </p:cNvPr>
          <p:cNvPicPr>
            <a:picLocks noChangeAspect="1"/>
          </p:cNvPicPr>
          <p:nvPr/>
        </p:nvPicPr>
        <p:blipFill>
          <a:blip r:embed="rId4"/>
          <a:stretch>
            <a:fillRect/>
          </a:stretch>
        </p:blipFill>
        <p:spPr>
          <a:xfrm>
            <a:off x="529563" y="4792782"/>
            <a:ext cx="3655576" cy="1931626"/>
          </a:xfrm>
          <a:prstGeom prst="rect">
            <a:avLst/>
          </a:prstGeom>
        </p:spPr>
      </p:pic>
      <p:pic>
        <p:nvPicPr>
          <p:cNvPr id="2" name="Picture 1">
            <a:extLst>
              <a:ext uri="{FF2B5EF4-FFF2-40B4-BE49-F238E27FC236}">
                <a16:creationId xmlns:a16="http://schemas.microsoft.com/office/drawing/2014/main" id="{6E81D54B-A31C-3339-05B9-B0E589BB35EB}"/>
              </a:ext>
            </a:extLst>
          </p:cNvPr>
          <p:cNvPicPr>
            <a:picLocks noChangeAspect="1"/>
          </p:cNvPicPr>
          <p:nvPr/>
        </p:nvPicPr>
        <p:blipFill>
          <a:blip r:embed="rId5"/>
          <a:stretch>
            <a:fillRect/>
          </a:stretch>
        </p:blipFill>
        <p:spPr>
          <a:xfrm>
            <a:off x="4705679" y="1020791"/>
            <a:ext cx="3572682" cy="3746442"/>
          </a:xfrm>
          <a:prstGeom prst="rect">
            <a:avLst/>
          </a:prstGeom>
        </p:spPr>
      </p:pic>
      <p:pic>
        <p:nvPicPr>
          <p:cNvPr id="4" name="Picture 3">
            <a:extLst>
              <a:ext uri="{FF2B5EF4-FFF2-40B4-BE49-F238E27FC236}">
                <a16:creationId xmlns:a16="http://schemas.microsoft.com/office/drawing/2014/main" id="{63567D1A-7C30-16FC-C64E-2DCECBFE47C4}"/>
              </a:ext>
            </a:extLst>
          </p:cNvPr>
          <p:cNvPicPr>
            <a:picLocks noChangeAspect="1"/>
          </p:cNvPicPr>
          <p:nvPr/>
        </p:nvPicPr>
        <p:blipFill>
          <a:blip r:embed="rId6"/>
          <a:stretch>
            <a:fillRect/>
          </a:stretch>
        </p:blipFill>
        <p:spPr>
          <a:xfrm>
            <a:off x="4705679" y="4767233"/>
            <a:ext cx="3572682" cy="1931626"/>
          </a:xfrm>
          <a:prstGeom prst="rect">
            <a:avLst/>
          </a:prstGeom>
        </p:spPr>
      </p:pic>
      <p:sp>
        <p:nvSpPr>
          <p:cNvPr id="6" name="Rectangle 5">
            <a:extLst>
              <a:ext uri="{FF2B5EF4-FFF2-40B4-BE49-F238E27FC236}">
                <a16:creationId xmlns:a16="http://schemas.microsoft.com/office/drawing/2014/main" id="{C6DF24C5-1FCF-E75C-C3C4-D744B082649D}"/>
              </a:ext>
            </a:extLst>
          </p:cNvPr>
          <p:cNvSpPr/>
          <p:nvPr/>
        </p:nvSpPr>
        <p:spPr>
          <a:xfrm>
            <a:off x="4492260" y="101042"/>
            <a:ext cx="3207480" cy="461665"/>
          </a:xfrm>
          <a:prstGeom prst="rect">
            <a:avLst/>
          </a:prstGeom>
          <a:noFill/>
        </p:spPr>
        <p:txBody>
          <a:bodyPr wrap="none" lIns="91440" tIns="45720" rIns="91440" bIns="45720">
            <a:spAutoFit/>
          </a:bodyPr>
          <a:lstStyle/>
          <a:p>
            <a:pPr algn="ctr"/>
            <a:r>
              <a:rPr lang="en-US" sz="240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CONFUSION MATRIX</a:t>
            </a:r>
          </a:p>
        </p:txBody>
      </p:sp>
      <p:sp>
        <p:nvSpPr>
          <p:cNvPr id="9" name="TextBox 8">
            <a:extLst>
              <a:ext uri="{FF2B5EF4-FFF2-40B4-BE49-F238E27FC236}">
                <a16:creationId xmlns:a16="http://schemas.microsoft.com/office/drawing/2014/main" id="{941AFDB9-B297-6057-C4DD-C19724D58E6F}"/>
              </a:ext>
            </a:extLst>
          </p:cNvPr>
          <p:cNvSpPr txBox="1"/>
          <p:nvPr/>
        </p:nvSpPr>
        <p:spPr>
          <a:xfrm>
            <a:off x="8432484" y="3025659"/>
            <a:ext cx="3572682" cy="16004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dirty="0"/>
              <a:t>Conclusion: The model is good at detecting Healthy, Black Spot, Bacterial Spot, and Bacterial Soft Rot classes. However, it fails completely on Alternaria Brassicae and Mixed Data, which may indicate:</a:t>
            </a:r>
          </a:p>
          <a:p>
            <a:r>
              <a:rPr lang="en-US" sz="1400" dirty="0"/>
              <a:t>•Insufficient training data for these classes.</a:t>
            </a:r>
          </a:p>
          <a:p>
            <a:r>
              <a:rPr lang="en-US" sz="1400" dirty="0"/>
              <a:t>•Ambiguity in features or poor image quality.</a:t>
            </a:r>
            <a:endParaRPr lang="en-IN" sz="1400" dirty="0"/>
          </a:p>
        </p:txBody>
      </p:sp>
    </p:spTree>
    <p:extLst>
      <p:ext uri="{BB962C8B-B14F-4D97-AF65-F5344CB8AC3E}">
        <p14:creationId xmlns:p14="http://schemas.microsoft.com/office/powerpoint/2010/main" val="85668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364B78-34D9-48E0-2F50-420A237225DE}"/>
              </a:ext>
            </a:extLst>
          </p:cNvPr>
          <p:cNvSpPr txBox="1"/>
          <p:nvPr/>
        </p:nvSpPr>
        <p:spPr>
          <a:xfrm>
            <a:off x="316523" y="753640"/>
            <a:ext cx="11561885" cy="59093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just"/>
            <a:r>
              <a:rPr lang="en-US" sz="1400" dirty="0">
                <a:latin typeface="Times New Roman" panose="02020603050405020304" pitchFamily="18" charset="0"/>
                <a:cs typeface="Times New Roman" panose="02020603050405020304" pitchFamily="18" charset="0"/>
              </a:rPr>
              <a:t>1.Shamshiri, R.R.; Weltzien, C.; Hameed, I.A.; Yule, I.J.; Grift, T.E.; </a:t>
            </a:r>
            <a:r>
              <a:rPr lang="en-US" sz="1400" dirty="0" err="1">
                <a:latin typeface="Times New Roman" panose="02020603050405020304" pitchFamily="18" charset="0"/>
                <a:cs typeface="Times New Roman" panose="02020603050405020304" pitchFamily="18" charset="0"/>
              </a:rPr>
              <a:t>Balasundram</a:t>
            </a:r>
            <a:r>
              <a:rPr lang="en-US" sz="1400" dirty="0">
                <a:latin typeface="Times New Roman" panose="02020603050405020304" pitchFamily="18" charset="0"/>
                <a:cs typeface="Times New Roman" panose="02020603050405020304" pitchFamily="18" charset="0"/>
              </a:rPr>
              <a:t>, S.K.; </a:t>
            </a:r>
            <a:r>
              <a:rPr lang="en-US" sz="1400" dirty="0" err="1">
                <a:latin typeface="Times New Roman" panose="02020603050405020304" pitchFamily="18" charset="0"/>
                <a:cs typeface="Times New Roman" panose="02020603050405020304" pitchFamily="18" charset="0"/>
              </a:rPr>
              <a:t>Pitonakova</a:t>
            </a:r>
            <a:r>
              <a:rPr lang="en-US" sz="1400" dirty="0">
                <a:latin typeface="Times New Roman" panose="02020603050405020304" pitchFamily="18" charset="0"/>
                <a:cs typeface="Times New Roman" panose="02020603050405020304" pitchFamily="18" charset="0"/>
              </a:rPr>
              <a:t>, L.; Ahmad, D.; Chowdhary, G. Research and development in agricultural robotics: A perspective of digital farming. International Journal of Agricultural and Biological Engineering, 2018, 11(4), 1-14.</a:t>
            </a:r>
          </a:p>
          <a:p>
            <a:pPr algn="just"/>
            <a:r>
              <a:rPr lang="en-US" sz="1400" dirty="0">
                <a:latin typeface="Times New Roman" panose="02020603050405020304" pitchFamily="18" charset="0"/>
                <a:cs typeface="Times New Roman" panose="02020603050405020304" pitchFamily="18" charset="0"/>
              </a:rPr>
              <a:t>2.Zhu, C. W.; Hill, E.; </a:t>
            </a:r>
            <a:r>
              <a:rPr lang="en-US" sz="1400" dirty="0" err="1">
                <a:latin typeface="Times New Roman" panose="02020603050405020304" pitchFamily="18" charset="0"/>
                <a:cs typeface="Times New Roman" panose="02020603050405020304" pitchFamily="18" charset="0"/>
              </a:rPr>
              <a:t>Biglarbegian</a:t>
            </a:r>
            <a:r>
              <a:rPr lang="en-US" sz="1400" dirty="0">
                <a:latin typeface="Times New Roman" panose="02020603050405020304" pitchFamily="18" charset="0"/>
                <a:cs typeface="Times New Roman" panose="02020603050405020304" pitchFamily="18" charset="0"/>
              </a:rPr>
              <a:t>, M.; Gadsden, S. A.; &amp; Cline, J. A. Smart agriculture: Development of a skid-steer autonomous robot with advanced model predictive controllers. Robotics and Autonomous Systems, 2023, 162, 104364.</a:t>
            </a:r>
          </a:p>
          <a:p>
            <a:pPr algn="just"/>
            <a:r>
              <a:rPr lang="en-US" sz="1400" dirty="0">
                <a:latin typeface="Times New Roman" panose="02020603050405020304" pitchFamily="18" charset="0"/>
                <a:cs typeface="Times New Roman" panose="02020603050405020304" pitchFamily="18" charset="0"/>
              </a:rPr>
              <a:t>3.Khosravani, A.; </a:t>
            </a:r>
            <a:r>
              <a:rPr lang="en-US" sz="1400" dirty="0" err="1">
                <a:latin typeface="Times New Roman" panose="02020603050405020304" pitchFamily="18" charset="0"/>
                <a:cs typeface="Times New Roman" panose="02020603050405020304" pitchFamily="18" charset="0"/>
              </a:rPr>
              <a:t>Desbiolles</a:t>
            </a:r>
            <a:r>
              <a:rPr lang="en-US" sz="1400" dirty="0">
                <a:latin typeface="Times New Roman" panose="02020603050405020304" pitchFamily="18" charset="0"/>
                <a:cs typeface="Times New Roman" panose="02020603050405020304" pitchFamily="18" charset="0"/>
              </a:rPr>
              <a:t>, J.M.A.; </a:t>
            </a:r>
            <a:r>
              <a:rPr lang="en-US" sz="1400" dirty="0" err="1">
                <a:latin typeface="Times New Roman" panose="02020603050405020304" pitchFamily="18" charset="0"/>
                <a:cs typeface="Times New Roman" panose="02020603050405020304" pitchFamily="18" charset="0"/>
              </a:rPr>
              <a:t>Fielke</a:t>
            </a:r>
            <a:r>
              <a:rPr lang="en-US" sz="1400" dirty="0">
                <a:latin typeface="Times New Roman" panose="02020603050405020304" pitchFamily="18" charset="0"/>
                <a:cs typeface="Times New Roman" panose="02020603050405020304" pitchFamily="18" charset="0"/>
              </a:rPr>
              <a:t>, J.M.; </a:t>
            </a:r>
            <a:r>
              <a:rPr lang="en-US" sz="1400" dirty="0" err="1">
                <a:latin typeface="Times New Roman" panose="02020603050405020304" pitchFamily="18" charset="0"/>
                <a:cs typeface="Times New Roman" panose="02020603050405020304" pitchFamily="18" charset="0"/>
              </a:rPr>
              <a:t>Ucgul</a:t>
            </a:r>
            <a:r>
              <a:rPr lang="en-US" sz="1400" dirty="0">
                <a:latin typeface="Times New Roman" panose="02020603050405020304" pitchFamily="18" charset="0"/>
                <a:cs typeface="Times New Roman" panose="02020603050405020304" pitchFamily="18" charset="0"/>
              </a:rPr>
              <a:t>, M.; Saunders, C. Prediction of Single Disc Seeding System Forces, Using a Semi-Analytical and Discrete Element Method (DEM). Agriculture, 2023, 13, 206.</a:t>
            </a:r>
          </a:p>
          <a:p>
            <a:pPr algn="just"/>
            <a:r>
              <a:rPr lang="en-US" sz="1400" dirty="0">
                <a:latin typeface="Times New Roman" panose="02020603050405020304" pitchFamily="18" charset="0"/>
                <a:cs typeface="Times New Roman" panose="02020603050405020304" pitchFamily="18" charset="0"/>
              </a:rPr>
              <a:t>4.Gondchawar, N., &amp; </a:t>
            </a:r>
            <a:r>
              <a:rPr lang="en-US" sz="1400" dirty="0" err="1">
                <a:latin typeface="Times New Roman" panose="02020603050405020304" pitchFamily="18" charset="0"/>
                <a:cs typeface="Times New Roman" panose="02020603050405020304" pitchFamily="18" charset="0"/>
              </a:rPr>
              <a:t>Kawitkar</a:t>
            </a:r>
            <a:r>
              <a:rPr lang="en-US" sz="1400" dirty="0">
                <a:latin typeface="Times New Roman" panose="02020603050405020304" pitchFamily="18" charset="0"/>
                <a:cs typeface="Times New Roman" panose="02020603050405020304" pitchFamily="18" charset="0"/>
              </a:rPr>
              <a:t>, R. S. IoT based smart agriculture. International Journal of advanced research in Computer and Communication Engineering, 2016, 5(6), 838-842.</a:t>
            </a:r>
          </a:p>
          <a:p>
            <a:pPr algn="just"/>
            <a:r>
              <a:rPr lang="en-US" sz="1400" dirty="0">
                <a:latin typeface="Times New Roman" panose="02020603050405020304" pitchFamily="18" charset="0"/>
                <a:cs typeface="Times New Roman" panose="02020603050405020304" pitchFamily="18" charset="0"/>
              </a:rPr>
              <a:t>5.Rao, R. N., &amp; Sridhar, B. IoT based smart crop-field monitoring and automation irrigation system. In 2018 2nd International Conference on Inventive Systems and Control (ICISC), 2018, pp. 478-483. </a:t>
            </a:r>
            <a:r>
              <a:rPr lang="el-GR" sz="1400" dirty="0">
                <a:latin typeface="Times New Roman" panose="02020603050405020304" pitchFamily="18" charset="0"/>
                <a:cs typeface="Times New Roman" panose="02020603050405020304" pitchFamily="18" charset="0"/>
              </a:rPr>
              <a:t>ΙΕΕΕ.</a:t>
            </a:r>
          </a:p>
          <a:p>
            <a:pPr algn="just"/>
            <a:r>
              <a:rPr lang="el-GR" sz="1400" dirty="0">
                <a:latin typeface="Times New Roman" panose="02020603050405020304" pitchFamily="18" charset="0"/>
                <a:cs typeface="Times New Roman" panose="02020603050405020304" pitchFamily="18" charset="0"/>
              </a:rPr>
              <a:t>6.</a:t>
            </a:r>
            <a:r>
              <a:rPr lang="en-US" sz="1400" dirty="0">
                <a:latin typeface="Times New Roman" panose="02020603050405020304" pitchFamily="18" charset="0"/>
                <a:cs typeface="Times New Roman" panose="02020603050405020304" pitchFamily="18" charset="0"/>
              </a:rPr>
              <a:t>Sushanth, G., &amp; Sujatha, S. IOT based smart agriculture system. In 2018 International Conference on Wireless Communications, Signal Processing and Networking (WISPNET), 2018, pp. 1-4. IEEE.</a:t>
            </a:r>
          </a:p>
          <a:p>
            <a:pPr algn="just"/>
            <a:r>
              <a:rPr lang="en-US" sz="1400" dirty="0">
                <a:latin typeface="Times New Roman" panose="02020603050405020304" pitchFamily="18" charset="0"/>
                <a:cs typeface="Times New Roman" panose="02020603050405020304" pitchFamily="18" charset="0"/>
              </a:rPr>
              <a:t>7.JETIR. IOT Based Smart Agriculture System, 2021.</a:t>
            </a:r>
          </a:p>
          <a:p>
            <a:pPr algn="just"/>
            <a:r>
              <a:rPr lang="en-US" sz="1400" dirty="0">
                <a:latin typeface="Times New Roman" panose="02020603050405020304" pitchFamily="18" charset="0"/>
                <a:cs typeface="Times New Roman" panose="02020603050405020304" pitchFamily="18" charset="0"/>
              </a:rPr>
              <a:t>8.Lin, J.; Shen, Z.; Zhang, A.; &amp; Chai, Y. Blockchain and IoT based food traceability for smart agriculture. In Proceedings of the 3rd International Conference on Crowd Science and Engineering, 2018, pp. 1-6.</a:t>
            </a:r>
          </a:p>
          <a:p>
            <a:pPr algn="just"/>
            <a:r>
              <a:rPr lang="en-US" sz="1400" dirty="0">
                <a:latin typeface="Times New Roman" panose="02020603050405020304" pitchFamily="18" charset="0"/>
                <a:cs typeface="Times New Roman" panose="02020603050405020304" pitchFamily="18" charset="0"/>
              </a:rPr>
              <a:t>9.Bekmirzaev, G.; </a:t>
            </a:r>
            <a:r>
              <a:rPr lang="en-US" sz="1400" dirty="0" err="1">
                <a:latin typeface="Times New Roman" panose="02020603050405020304" pitchFamily="18" charset="0"/>
                <a:cs typeface="Times New Roman" panose="02020603050405020304" pitchFamily="18" charset="0"/>
              </a:rPr>
              <a:t>Beltrao</a:t>
            </a:r>
            <a:r>
              <a:rPr lang="en-US" sz="1400" dirty="0">
                <a:latin typeface="Times New Roman" panose="02020603050405020304" pitchFamily="18" charset="0"/>
                <a:cs typeface="Times New Roman" panose="02020603050405020304" pitchFamily="18" charset="0"/>
              </a:rPr>
              <a:t>, J.; </a:t>
            </a:r>
            <a:r>
              <a:rPr lang="en-US" sz="1400" dirty="0" err="1">
                <a:latin typeface="Times New Roman" panose="02020603050405020304" pitchFamily="18" charset="0"/>
                <a:cs typeface="Times New Roman" panose="02020603050405020304" pitchFamily="18" charset="0"/>
              </a:rPr>
              <a:t>Ouddane</a:t>
            </a:r>
            <a:r>
              <a:rPr lang="en-US" sz="1400" dirty="0">
                <a:latin typeface="Times New Roman" panose="02020603050405020304" pitchFamily="18" charset="0"/>
                <a:cs typeface="Times New Roman" panose="02020603050405020304" pitchFamily="18" charset="0"/>
              </a:rPr>
              <a:t>, B. Effect of Irrigation Water Regimes on Yield of </a:t>
            </a:r>
            <a:r>
              <a:rPr lang="en-US" sz="1400" dirty="0" err="1">
                <a:latin typeface="Times New Roman" panose="02020603050405020304" pitchFamily="18" charset="0"/>
                <a:cs typeface="Times New Roman" panose="02020603050405020304" pitchFamily="18" charset="0"/>
              </a:rPr>
              <a:t>Tetragonia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Tetragonioides</a:t>
            </a:r>
            <a:r>
              <a:rPr lang="en-US" sz="1400" dirty="0">
                <a:latin typeface="Times New Roman" panose="02020603050405020304" pitchFamily="18" charset="0"/>
                <a:cs typeface="Times New Roman" panose="02020603050405020304" pitchFamily="18" charset="0"/>
              </a:rPr>
              <a:t>. Agriculture, 2019, 9, 15.</a:t>
            </a:r>
          </a:p>
          <a:p>
            <a:pPr algn="just"/>
            <a:r>
              <a:rPr lang="en-US" sz="1400" dirty="0">
                <a:latin typeface="Times New Roman" panose="02020603050405020304" pitchFamily="18" charset="0"/>
                <a:cs typeface="Times New Roman" panose="02020603050405020304" pitchFamily="18" charset="0"/>
              </a:rPr>
              <a:t>10.Raghuvanshi, D.; Roy, A.; Panwar, V. IoT Based Smart Agriculture System. International Journal of Research in Engineering and Science, 2021, 9, 12-16.</a:t>
            </a:r>
          </a:p>
          <a:p>
            <a:pPr algn="just"/>
            <a:r>
              <a:rPr lang="en-US" sz="1400" dirty="0">
                <a:latin typeface="Times New Roman" panose="02020603050405020304" pitchFamily="18" charset="0"/>
                <a:cs typeface="Times New Roman" panose="02020603050405020304" pitchFamily="18" charset="0"/>
              </a:rPr>
              <a:t>11.Wang, X.; Zhang, X.; Yang, M.; Gou, X.; Liu, B.; Hao, Y.; Xu, S.; Xue, J.; Qin, X.; Siddique, K.H.M. Multi-Site Evaluation of Accumulated Temperature and Rainfall for Maize Yield and Disease in Loess Plateau. Agriculture, 2021, 11, 373.</a:t>
            </a:r>
          </a:p>
          <a:p>
            <a:pPr algn="just"/>
            <a:r>
              <a:rPr lang="en-US" sz="1400" dirty="0">
                <a:latin typeface="Times New Roman" panose="02020603050405020304" pitchFamily="18" charset="0"/>
                <a:cs typeface="Times New Roman" panose="02020603050405020304" pitchFamily="18" charset="0"/>
              </a:rPr>
              <a:t>12.Dhanaraju, M.; Chenniappan, P.; Ramalingam, K.; </a:t>
            </a:r>
            <a:r>
              <a:rPr lang="en-US" sz="1400" dirty="0" err="1">
                <a:latin typeface="Times New Roman" panose="02020603050405020304" pitchFamily="18" charset="0"/>
                <a:cs typeface="Times New Roman" panose="02020603050405020304" pitchFamily="18" charset="0"/>
              </a:rPr>
              <a:t>Pazhanivelan</a:t>
            </a:r>
            <a:r>
              <a:rPr lang="en-US" sz="1400" dirty="0">
                <a:latin typeface="Times New Roman" panose="02020603050405020304" pitchFamily="18" charset="0"/>
                <a:cs typeface="Times New Roman" panose="02020603050405020304" pitchFamily="18" charset="0"/>
              </a:rPr>
              <a:t>, S.; </a:t>
            </a:r>
            <a:r>
              <a:rPr lang="en-US" sz="1400" dirty="0" err="1">
                <a:latin typeface="Times New Roman" panose="02020603050405020304" pitchFamily="18" charset="0"/>
                <a:cs typeface="Times New Roman" panose="02020603050405020304" pitchFamily="18" charset="0"/>
              </a:rPr>
              <a:t>Kaliaperumal</a:t>
            </a:r>
            <a:r>
              <a:rPr lang="en-US" sz="1400" dirty="0">
                <a:latin typeface="Times New Roman" panose="02020603050405020304" pitchFamily="18" charset="0"/>
                <a:cs typeface="Times New Roman" panose="02020603050405020304" pitchFamily="18" charset="0"/>
              </a:rPr>
              <a:t>, R. Smart Farming: Internet of Things (IoT)-Based Sustainable Agriculture. Agriculture, 2022, 12, 1745.</a:t>
            </a:r>
          </a:p>
          <a:p>
            <a:pPr algn="just"/>
            <a:r>
              <a:rPr lang="en-US" sz="1400" dirty="0">
                <a:latin typeface="Times New Roman" panose="02020603050405020304" pitchFamily="18" charset="0"/>
                <a:cs typeface="Times New Roman" panose="02020603050405020304" pitchFamily="18" charset="0"/>
              </a:rPr>
              <a:t>13.Boniecki, P.; Koszela, K.; </a:t>
            </a:r>
            <a:r>
              <a:rPr lang="en-US" sz="1400" dirty="0" err="1">
                <a:latin typeface="Times New Roman" panose="02020603050405020304" pitchFamily="18" charset="0"/>
                <a:cs typeface="Times New Roman" panose="02020603050405020304" pitchFamily="18" charset="0"/>
              </a:rPr>
              <a:t>Świerczyński</a:t>
            </a:r>
            <a:r>
              <a:rPr lang="en-US" sz="1400" dirty="0">
                <a:latin typeface="Times New Roman" panose="02020603050405020304" pitchFamily="18" charset="0"/>
                <a:cs typeface="Times New Roman" panose="02020603050405020304" pitchFamily="18" charset="0"/>
              </a:rPr>
              <a:t>, K.; </a:t>
            </a:r>
            <a:r>
              <a:rPr lang="en-US" sz="1400" dirty="0" err="1">
                <a:latin typeface="Times New Roman" panose="02020603050405020304" pitchFamily="18" charset="0"/>
                <a:cs typeface="Times New Roman" panose="02020603050405020304" pitchFamily="18" charset="0"/>
              </a:rPr>
              <a:t>Skwarcz</a:t>
            </a:r>
            <a:r>
              <a:rPr lang="en-US" sz="1400" dirty="0">
                <a:latin typeface="Times New Roman" panose="02020603050405020304" pitchFamily="18" charset="0"/>
                <a:cs typeface="Times New Roman" panose="02020603050405020304" pitchFamily="18" charset="0"/>
              </a:rPr>
              <a:t>, J.; </a:t>
            </a:r>
            <a:r>
              <a:rPr lang="en-US" sz="1400" dirty="0" err="1">
                <a:latin typeface="Times New Roman" panose="02020603050405020304" pitchFamily="18" charset="0"/>
                <a:cs typeface="Times New Roman" panose="02020603050405020304" pitchFamily="18" charset="0"/>
              </a:rPr>
              <a:t>Zaborowicz</a:t>
            </a:r>
            <a:r>
              <a:rPr lang="en-US" sz="1400" dirty="0">
                <a:latin typeface="Times New Roman" panose="02020603050405020304" pitchFamily="18" charset="0"/>
                <a:cs typeface="Times New Roman" panose="02020603050405020304" pitchFamily="18" charset="0"/>
              </a:rPr>
              <a:t>, M.; </a:t>
            </a:r>
            <a:r>
              <a:rPr lang="en-US" sz="1400" dirty="0" err="1">
                <a:latin typeface="Times New Roman" panose="02020603050405020304" pitchFamily="18" charset="0"/>
                <a:cs typeface="Times New Roman" panose="02020603050405020304" pitchFamily="18" charset="0"/>
              </a:rPr>
              <a:t>Przybył</a:t>
            </a:r>
            <a:r>
              <a:rPr lang="en-US" sz="1400" dirty="0">
                <a:latin typeface="Times New Roman" panose="02020603050405020304" pitchFamily="18" charset="0"/>
                <a:cs typeface="Times New Roman" panose="02020603050405020304" pitchFamily="18" charset="0"/>
              </a:rPr>
              <a:t>, J. Neural Visual Detection of Grain Weevil (Sitophilus </a:t>
            </a:r>
            <a:r>
              <a:rPr lang="en-US" sz="1400" dirty="0" err="1">
                <a:latin typeface="Times New Roman" panose="02020603050405020304" pitchFamily="18" charset="0"/>
                <a:cs typeface="Times New Roman" panose="02020603050405020304" pitchFamily="18" charset="0"/>
              </a:rPr>
              <a:t>granarius</a:t>
            </a:r>
            <a:r>
              <a:rPr lang="en-US" sz="1400" dirty="0">
                <a:latin typeface="Times New Roman" panose="02020603050405020304" pitchFamily="18" charset="0"/>
                <a:cs typeface="Times New Roman" panose="02020603050405020304" pitchFamily="18" charset="0"/>
              </a:rPr>
              <a:t> L.). Agriculture, 2020, 10, 20.</a:t>
            </a:r>
          </a:p>
          <a:p>
            <a:pPr algn="just"/>
            <a:r>
              <a:rPr lang="en-US" sz="1400" dirty="0">
                <a:latin typeface="Times New Roman" panose="02020603050405020304" pitchFamily="18" charset="0"/>
                <a:cs typeface="Times New Roman" panose="02020603050405020304" pitchFamily="18" charset="0"/>
              </a:rPr>
              <a:t>14.Treder, W.; </a:t>
            </a:r>
            <a:r>
              <a:rPr lang="en-US" sz="1400" dirty="0" err="1">
                <a:latin typeface="Times New Roman" panose="02020603050405020304" pitchFamily="18" charset="0"/>
                <a:cs typeface="Times New Roman" panose="02020603050405020304" pitchFamily="18" charset="0"/>
              </a:rPr>
              <a:t>Klamkowski</a:t>
            </a:r>
            <a:r>
              <a:rPr lang="en-US" sz="1400" dirty="0">
                <a:latin typeface="Times New Roman" panose="02020603050405020304" pitchFamily="18" charset="0"/>
                <a:cs typeface="Times New Roman" panose="02020603050405020304" pitchFamily="18" charset="0"/>
              </a:rPr>
              <a:t>, K.; Wójcik, K.; </a:t>
            </a:r>
            <a:r>
              <a:rPr lang="en-US" sz="1400" dirty="0" err="1">
                <a:latin typeface="Times New Roman" panose="02020603050405020304" pitchFamily="18" charset="0"/>
                <a:cs typeface="Times New Roman" panose="02020603050405020304" pitchFamily="18" charset="0"/>
              </a:rPr>
              <a:t>Tryngiel-Gać</a:t>
            </a:r>
            <a:r>
              <a:rPr lang="en-US" sz="1400" dirty="0">
                <a:latin typeface="Times New Roman" panose="02020603050405020304" pitchFamily="18" charset="0"/>
                <a:cs typeface="Times New Roman" panose="02020603050405020304" pitchFamily="18" charset="0"/>
              </a:rPr>
              <a:t>, A. Machine learning for supporting irrigation decisions based on climatic water balance. Journal of Water and Land Development, 2023, 58 (VII-IX), 25-30.</a:t>
            </a:r>
          </a:p>
          <a:p>
            <a:pPr algn="just"/>
            <a:r>
              <a:rPr lang="en-US" sz="1400" dirty="0">
                <a:latin typeface="Times New Roman" panose="02020603050405020304" pitchFamily="18" charset="0"/>
                <a:cs typeface="Times New Roman" panose="02020603050405020304" pitchFamily="18" charset="0"/>
              </a:rPr>
              <a:t>15.Bradley, J. The Technology Acceptance Model and Other User Acceptance Theories. 2003.</a:t>
            </a:r>
          </a:p>
          <a:p>
            <a:pPr algn="just"/>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2B4BCCB-EE57-FFA2-55C7-7F15CC9BAE0C}"/>
              </a:ext>
            </a:extLst>
          </p:cNvPr>
          <p:cNvSpPr txBox="1"/>
          <p:nvPr/>
        </p:nvSpPr>
        <p:spPr>
          <a:xfrm>
            <a:off x="4994847" y="136417"/>
            <a:ext cx="2202306" cy="461665"/>
          </a:xfrm>
          <a:prstGeom prst="rect">
            <a:avLst/>
          </a:prstGeom>
          <a:noFill/>
        </p:spPr>
        <p:txBody>
          <a:bodyPr wrap="square">
            <a:spAutoFit/>
          </a:bodyPr>
          <a:lstStyle/>
          <a:p>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25159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1B04-60D1-3752-5852-83B84B5B399A}"/>
              </a:ext>
            </a:extLst>
          </p:cNvPr>
          <p:cNvSpPr>
            <a:spLocks noGrp="1"/>
          </p:cNvSpPr>
          <p:nvPr>
            <p:ph type="ctrTitle"/>
          </p:nvPr>
        </p:nvSpPr>
        <p:spPr>
          <a:xfrm>
            <a:off x="4791806" y="527538"/>
            <a:ext cx="2608383" cy="432656"/>
          </a:xfrm>
        </p:spPr>
        <p:txBody>
          <a:bodyPr>
            <a:normAutofit/>
          </a:bodyPr>
          <a:lstStyle/>
          <a:p>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C8EF9066-6180-6CB2-3BD0-A5132677674B}"/>
              </a:ext>
            </a:extLst>
          </p:cNvPr>
          <p:cNvSpPr>
            <a:spLocks noGrp="1"/>
          </p:cNvSpPr>
          <p:nvPr>
            <p:ph type="subTitle" idx="1"/>
          </p:nvPr>
        </p:nvSpPr>
        <p:spPr>
          <a:xfrm>
            <a:off x="237391" y="1628775"/>
            <a:ext cx="11717215" cy="3600450"/>
          </a:xfrm>
          <a:noFill/>
          <a:ln>
            <a:noFill/>
          </a:ln>
        </p:spPr>
        <p:style>
          <a:lnRef idx="0">
            <a:scrgbClr r="0" g="0" b="0"/>
          </a:lnRef>
          <a:fillRef idx="0">
            <a:scrgbClr r="0" g="0" b="0"/>
          </a:fillRef>
          <a:effectRef idx="0">
            <a:scrgbClr r="0" g="0" b="0"/>
          </a:effectRef>
          <a:fontRef idx="minor">
            <a:schemeClr val="dk1"/>
          </a:fontRef>
        </p:style>
        <p:txBody>
          <a:bodyPr>
            <a:noAutofit/>
          </a:bodyPr>
          <a:lstStyle/>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project proposes an IoT-based Agricultural Monitoring and Surveillance System to transform farming methods using sensors, Arduino technology, IoT architecture, and cloud-based analysis. </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system enables real-time monitoring of crop health and environmental conditions to facilitate timely and informed decisions.</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system comprises soil moisture, temperature, and humidity sensors and high-definition cameras for visual crop observation. </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data from sensors and cameras is sent wirelessly to a cloud platform, and farmers can monitor and control their fields remotely using smartphones or computers. </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real-time monitoring system facilitates precision agriculture with improved efficiency of resource utilization, improved crop productivity, and reduced labor.</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Unlike conventional monitoring systems, the system presented is a cost-efficient, real-time, and user-centered system that is adaptable and versatile enough to implement in a range of agricultural environments. </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system overcomes issues like high costs of implementation, inaccuracy of data, and technological barriers among small-scale farmers.</a:t>
            </a:r>
          </a:p>
          <a:p>
            <a:pPr marL="285750" indent="-285750" algn="just">
              <a:buFont typeface="Wingdings" panose="05000000000000000000" pitchFamily="2" charset="2"/>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By such measures, the system equips farmers with actionable information, thereby improving their ability to react to changing environmental conditions in a timely manner.</a:t>
            </a:r>
            <a:endParaRPr lang="en-IN"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3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F691-FCCB-37E2-4330-9F63F05F83F6}"/>
              </a:ext>
            </a:extLst>
          </p:cNvPr>
          <p:cNvSpPr>
            <a:spLocks noGrp="1"/>
          </p:cNvSpPr>
          <p:nvPr>
            <p:ph type="ctrTitle"/>
          </p:nvPr>
        </p:nvSpPr>
        <p:spPr>
          <a:xfrm>
            <a:off x="4259873" y="70339"/>
            <a:ext cx="3672253" cy="494201"/>
          </a:xfrm>
        </p:spPr>
        <p:txBody>
          <a:bodyPr>
            <a:normAutofit/>
          </a:bodyPr>
          <a:lstStyle/>
          <a:p>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sp>
        <p:nvSpPr>
          <p:cNvPr id="3" name="Subtitle 2">
            <a:extLst>
              <a:ext uri="{FF2B5EF4-FFF2-40B4-BE49-F238E27FC236}">
                <a16:creationId xmlns:a16="http://schemas.microsoft.com/office/drawing/2014/main" id="{DACD0965-C927-5A81-F9C3-1ABEA36BE991}"/>
              </a:ext>
            </a:extLst>
          </p:cNvPr>
          <p:cNvSpPr>
            <a:spLocks noGrp="1"/>
          </p:cNvSpPr>
          <p:nvPr>
            <p:ph type="subTitle" idx="1"/>
          </p:nvPr>
        </p:nvSpPr>
        <p:spPr>
          <a:xfrm>
            <a:off x="235927" y="844062"/>
            <a:ext cx="11720146" cy="5838092"/>
          </a:xfrm>
          <a:noFill/>
          <a:ln>
            <a:noFill/>
          </a:ln>
        </p:spPr>
        <p:style>
          <a:lnRef idx="0">
            <a:scrgbClr r="0" g="0" b="0"/>
          </a:lnRef>
          <a:fillRef idx="0">
            <a:scrgbClr r="0" g="0" b="0"/>
          </a:fillRef>
          <a:effectRef idx="0">
            <a:scrgbClr r="0" g="0" b="0"/>
          </a:effectRef>
          <a:fontRef idx="minor">
            <a:schemeClr val="dk1"/>
          </a:fontRef>
        </p:style>
        <p:txBody>
          <a:bodyPr>
            <a:normAutofit lnSpcReduction="10000"/>
          </a:bodyPr>
          <a:lstStyle/>
          <a:p>
            <a:pPr marL="342900" indent="-342900" algn="just">
              <a:buFont typeface="Wingdings" panose="05000000000000000000" pitchFamily="2" charset="2"/>
              <a:buChar char="§"/>
            </a:pPr>
            <a:r>
              <a:rPr lang="en-US" sz="17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Automation and Robotics:</a:t>
            </a:r>
          </a:p>
          <a:p>
            <a:pPr marL="285750" indent="-285750" algn="just">
              <a:buFont typeface="Arial" panose="020B0604020202020204" pitchFamily="34" charset="0"/>
              <a:buChar char="•"/>
            </a:pP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Shamshiri</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et al. (2018) [11] note that digital farming holds promise through technologies such as data analysis, robots, and sensors to move towards a departure from conventional farming practice. </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Zhu et al. (2023) [15] designed an autonomous robot, AROS, for orchard mapping, illustrating the capability of mobile robotic platforms to automate the acquisition of spatial and visual information.</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Khosravani et al. (2023) [7] discussed the prediction of forces in seeding systems via semi-analytical and discrete element methods to enhance the accuracy of agriculture operations. </a:t>
            </a:r>
          </a:p>
          <a:p>
            <a:pPr marL="285750" indent="-285750" algn="just">
              <a:buFont typeface="Wingdings" panose="05000000000000000000" pitchFamily="2" charset="2"/>
              <a:buChar char="§"/>
            </a:pPr>
            <a:r>
              <a:rPr lang="en-US" sz="17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Smart Farming and Internet of Things (IoT):</a:t>
            </a:r>
            <a:endPar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Dhanaraju</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et al. (2022) [4] present an overview of IoT-based sustainable agriculture, describing how the combination of IT, IoT, and cloud computing can transform farming practices.</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Raghuvanshi et al. (2021) [9] highlight that IoT technology increases the capability of automation systems in agriculture and facilitates the creation of smart farming devices.</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Gondchawar</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&amp; </a:t>
            </a: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Kawitkar</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(2016) [5] and Rao &amp; Sridhar (2018) [10] also explain IoT-based smart agriculture systems. </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This information can be utilized to optimize irrigation, fertilization, and other inputs, resulting in enhanced crop production and resource use efficiency (JETIR, 2021) [6]; Sushant &amp; Sujatha, 2018 [12]).</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Further, Lin et al. (2018) [8] investigate blockchain and IoT-based food traceability in smart agricultural systems to meet the increasing demand for food safety and supply chain openness. </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Bekmirzaev</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et al. (2019) [1] investigated the influence of various irrigation water regimes on Tetragonal </a:t>
            </a: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Tetragonioides</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and showed how careful water management can affect crop development and yield. </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Wang et al. (2021) [14] assessed the influence of cumulative temperature and rainfall on maize yield and disease, emphasizing the role of environmental data in crop management. </a:t>
            </a:r>
          </a:p>
          <a:p>
            <a:pPr marL="285750" indent="-285750" algn="just">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Boniecki et al. (2020) [2] further examined the application of neural visual detection of grain weevil, demonstrating how technology can be utilized to guard stored crops.</a:t>
            </a:r>
          </a:p>
          <a:p>
            <a:pPr algn="just"/>
            <a:endParaRPr lang="en-IN" sz="14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31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B8A8B-0D55-F6BE-1DF9-E30CD0E61DEC}"/>
              </a:ext>
            </a:extLst>
          </p:cNvPr>
          <p:cNvSpPr txBox="1"/>
          <p:nvPr/>
        </p:nvSpPr>
        <p:spPr>
          <a:xfrm>
            <a:off x="359019" y="1916450"/>
            <a:ext cx="11473960" cy="270843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Applications of Machine Learning in Agriculture:</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Trader et al. (2023) [13] created a machine learning model to aid in the decision of irrigating apple trees based on parameters such as precipitation, erosion, and water balance. </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Boniecki et al. (2020) [2] applied neural networks to visually detect grain weevil, illustrating the use of machine learning in crop protection. </a:t>
            </a:r>
          </a:p>
          <a:p>
            <a:endPar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Challenges and Considerations:</a:t>
            </a:r>
          </a:p>
          <a:p>
            <a:pPr marL="285750" indent="-285750">
              <a:buFont typeface="Arial" panose="020B0604020202020204" pitchFamily="34" charset="0"/>
              <a:buChar char="•"/>
            </a:pP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Bradley (2003) [3] describes the necessity for user acceptance of new technology and states that companies might invest in technology and later discover that their users are resistant to it</a:t>
            </a:r>
          </a:p>
          <a:p>
            <a:pPr marL="285750" indent="-285750">
              <a:buFont typeface="Arial" panose="020B0604020202020204" pitchFamily="34" charset="0"/>
              <a:buChar char="•"/>
            </a:pPr>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Shamshiri</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et al. (2018) [11] indicate that the economic advantage of greater efficiency may presently lie with technology providers rather than with agricultural producers. </a:t>
            </a:r>
            <a:endParaRPr lang="en-US" sz="1400"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endParaRPr lang="en-US"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3866A4-7A6F-BFE1-BBC1-632C14210EE4}"/>
              </a:ext>
            </a:extLst>
          </p:cNvPr>
          <p:cNvSpPr txBox="1"/>
          <p:nvPr/>
        </p:nvSpPr>
        <p:spPr>
          <a:xfrm>
            <a:off x="4345231" y="641838"/>
            <a:ext cx="4139346" cy="461665"/>
          </a:xfrm>
          <a:prstGeom prst="rect">
            <a:avLst/>
          </a:prstGeom>
          <a:noFill/>
        </p:spPr>
        <p:txBody>
          <a:bodyPr wrap="square">
            <a:spAutoFit/>
          </a:bodyPr>
          <a:lstStyle/>
          <a:p>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r>
              <a:rPr lang="en-IN" sz="2400"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Cntd</a:t>
            </a:r>
            <a:r>
              <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14354AD3-3AC6-5D44-C22E-DF4298CEA222}"/>
              </a:ext>
            </a:extLst>
          </p:cNvPr>
          <p:cNvSpPr txBox="1"/>
          <p:nvPr/>
        </p:nvSpPr>
        <p:spPr>
          <a:xfrm>
            <a:off x="1705708" y="641838"/>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298244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ECC3B-2615-D36B-BB1A-B3C54D8DA8B0}"/>
              </a:ext>
            </a:extLst>
          </p:cNvPr>
          <p:cNvPicPr>
            <a:picLocks noChangeAspect="1"/>
          </p:cNvPicPr>
          <p:nvPr/>
        </p:nvPicPr>
        <p:blipFill>
          <a:blip r:embed="rId2"/>
          <a:srcRect b="4482"/>
          <a:stretch>
            <a:fillRect/>
          </a:stretch>
        </p:blipFill>
        <p:spPr>
          <a:xfrm>
            <a:off x="849922" y="748423"/>
            <a:ext cx="7627181" cy="5761174"/>
          </a:xfrm>
          <a:prstGeom prst="rect">
            <a:avLst/>
          </a:prstGeom>
        </p:spPr>
      </p:pic>
      <p:sp>
        <p:nvSpPr>
          <p:cNvPr id="5" name="TextBox 4">
            <a:extLst>
              <a:ext uri="{FF2B5EF4-FFF2-40B4-BE49-F238E27FC236}">
                <a16:creationId xmlns:a16="http://schemas.microsoft.com/office/drawing/2014/main" id="{6141B6DB-1075-B2FD-CBC5-F8A987D84688}"/>
              </a:ext>
            </a:extLst>
          </p:cNvPr>
          <p:cNvSpPr txBox="1"/>
          <p:nvPr/>
        </p:nvSpPr>
        <p:spPr>
          <a:xfrm>
            <a:off x="8891076" y="2721069"/>
            <a:ext cx="2451002"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latin typeface="Times New Roman" panose="02020603050405020304" pitchFamily="18" charset="0"/>
                <a:cs typeface="Times New Roman" panose="02020603050405020304" pitchFamily="18" charset="0"/>
              </a:rPr>
              <a:t>NPK DATA SHEET</a:t>
            </a:r>
          </a:p>
          <a:p>
            <a:r>
              <a:rPr lang="en-US" sz="1400" b="1" dirty="0">
                <a:latin typeface="Times New Roman" panose="02020603050405020304" pitchFamily="18" charset="0"/>
                <a:cs typeface="Times New Roman" panose="02020603050405020304" pitchFamily="18" charset="0"/>
              </a:rPr>
              <a:t>75% of RD of P applied as superphosphate = 586 kg/ha</a:t>
            </a:r>
          </a:p>
          <a:p>
            <a:r>
              <a:rPr lang="en-US" sz="1400" b="1" dirty="0">
                <a:latin typeface="Times New Roman" panose="02020603050405020304" pitchFamily="18" charset="0"/>
                <a:cs typeface="Times New Roman" panose="02020603050405020304" pitchFamily="18" charset="0"/>
              </a:rPr>
              <a:t>1.19: 19: 19+MN = 63 kg</a:t>
            </a:r>
          </a:p>
          <a:p>
            <a:r>
              <a:rPr lang="en-US" sz="1400" b="1" dirty="0">
                <a:latin typeface="Times New Roman" panose="02020603050405020304" pitchFamily="18" charset="0"/>
                <a:cs typeface="Times New Roman" panose="02020603050405020304" pitchFamily="18" charset="0"/>
              </a:rPr>
              <a:t>2.13: 0: 45 = 119 kg</a:t>
            </a:r>
          </a:p>
          <a:p>
            <a:r>
              <a:rPr lang="en-US" sz="1400" b="1" dirty="0">
                <a:latin typeface="Times New Roman" panose="02020603050405020304" pitchFamily="18" charset="0"/>
                <a:cs typeface="Times New Roman" panose="02020603050405020304" pitchFamily="18" charset="0"/>
              </a:rPr>
              <a:t>3.Urea = 368 kg</a:t>
            </a:r>
          </a:p>
          <a:p>
            <a:r>
              <a:rPr lang="en-US" sz="1400" b="1" dirty="0">
                <a:latin typeface="Times New Roman" panose="02020603050405020304" pitchFamily="18" charset="0"/>
                <a:cs typeface="Times New Roman" panose="02020603050405020304" pitchFamily="18" charset="0"/>
              </a:rPr>
              <a:t>4.0-0-50 = 121 kg</a:t>
            </a:r>
          </a:p>
          <a:p>
            <a:r>
              <a:rPr lang="en-US" sz="1400" b="1" dirty="0">
                <a:latin typeface="Times New Roman" panose="02020603050405020304" pitchFamily="18" charset="0"/>
                <a:cs typeface="Times New Roman" panose="02020603050405020304" pitchFamily="18" charset="0"/>
              </a:rPr>
              <a:t>5.12:61:0 = 32 kg</a:t>
            </a:r>
          </a:p>
        </p:txBody>
      </p:sp>
      <p:sp>
        <p:nvSpPr>
          <p:cNvPr id="2" name="Rectangle 1">
            <a:extLst>
              <a:ext uri="{FF2B5EF4-FFF2-40B4-BE49-F238E27FC236}">
                <a16:creationId xmlns:a16="http://schemas.microsoft.com/office/drawing/2014/main" id="{A94CF48D-15D3-FCAF-9389-69BD4DCD8A3F}"/>
              </a:ext>
            </a:extLst>
          </p:cNvPr>
          <p:cNvSpPr/>
          <p:nvPr/>
        </p:nvSpPr>
        <p:spPr>
          <a:xfrm>
            <a:off x="1745375" y="117570"/>
            <a:ext cx="8371202"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NPK(NITROGEN, PHOSPHORUS,POTASSIUM) DATASHEET</a:t>
            </a:r>
          </a:p>
        </p:txBody>
      </p:sp>
    </p:spTree>
    <p:extLst>
      <p:ext uri="{BB962C8B-B14F-4D97-AF65-F5344CB8AC3E}">
        <p14:creationId xmlns:p14="http://schemas.microsoft.com/office/powerpoint/2010/main" val="1292243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E5ED58-0B00-81E5-6CE0-515120BA555C}"/>
              </a:ext>
            </a:extLst>
          </p:cNvPr>
          <p:cNvSpPr/>
          <p:nvPr/>
        </p:nvSpPr>
        <p:spPr>
          <a:xfrm>
            <a:off x="4090145" y="74666"/>
            <a:ext cx="3155031" cy="461665"/>
          </a:xfrm>
          <a:prstGeom prst="rect">
            <a:avLst/>
          </a:prstGeom>
          <a:noFill/>
        </p:spPr>
        <p:txBody>
          <a:bodyPr wrap="none" lIns="91440" tIns="45720" rIns="91440" bIns="45720">
            <a:spAutoFit/>
          </a:bodyPr>
          <a:lstStyle/>
          <a:p>
            <a:pPr algn="ctr"/>
            <a:r>
              <a:rPr lang="en-US"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COMPONENTS USED</a:t>
            </a:r>
            <a:endParaRPr lang="en-US" sz="2400" b="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C2676A2-74BE-71A3-FFCF-44B56CCF5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304" y="681403"/>
            <a:ext cx="5774712" cy="5495193"/>
          </a:xfrm>
          <a:prstGeom prst="rect">
            <a:avLst/>
          </a:prstGeom>
        </p:spPr>
      </p:pic>
    </p:spTree>
    <p:extLst>
      <p:ext uri="{BB962C8B-B14F-4D97-AF65-F5344CB8AC3E}">
        <p14:creationId xmlns:p14="http://schemas.microsoft.com/office/powerpoint/2010/main" val="3514997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E95502-2FF5-B93B-7D0A-55ED00C470D7}"/>
              </a:ext>
            </a:extLst>
          </p:cNvPr>
          <p:cNvPicPr>
            <a:picLocks noChangeAspect="1"/>
          </p:cNvPicPr>
          <p:nvPr/>
        </p:nvPicPr>
        <p:blipFill>
          <a:blip r:embed="rId2"/>
          <a:stretch>
            <a:fillRect/>
          </a:stretch>
        </p:blipFill>
        <p:spPr>
          <a:xfrm>
            <a:off x="3535477" y="792667"/>
            <a:ext cx="5121045" cy="4948710"/>
          </a:xfrm>
          <a:prstGeom prst="rect">
            <a:avLst/>
          </a:prstGeom>
        </p:spPr>
      </p:pic>
      <p:sp>
        <p:nvSpPr>
          <p:cNvPr id="6" name="TextBox 5">
            <a:extLst>
              <a:ext uri="{FF2B5EF4-FFF2-40B4-BE49-F238E27FC236}">
                <a16:creationId xmlns:a16="http://schemas.microsoft.com/office/drawing/2014/main" id="{8DF24E8A-898E-B467-7CDB-3091FFE437C2}"/>
              </a:ext>
            </a:extLst>
          </p:cNvPr>
          <p:cNvSpPr txBox="1"/>
          <p:nvPr/>
        </p:nvSpPr>
        <p:spPr>
          <a:xfrm>
            <a:off x="4032077" y="5945749"/>
            <a:ext cx="3845832" cy="58477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Fig: Dual-mode Robotic Car used control in agricultural field operations.</a:t>
            </a: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4259F4E-8CF5-A4F3-28EC-E836EB2C32D1}"/>
              </a:ext>
            </a:extLst>
          </p:cNvPr>
          <p:cNvSpPr/>
          <p:nvPr/>
        </p:nvSpPr>
        <p:spPr>
          <a:xfrm>
            <a:off x="3873814" y="126630"/>
            <a:ext cx="4370106" cy="461665"/>
          </a:xfrm>
          <a:prstGeom prst="rect">
            <a:avLst/>
          </a:prstGeom>
          <a:noFill/>
        </p:spPr>
        <p:txBody>
          <a:bodyPr wrap="none" lIns="91440" tIns="45720" rIns="91440" bIns="45720">
            <a:spAutoFit/>
          </a:bodyPr>
          <a:lstStyle/>
          <a:p>
            <a:pPr algn="ctr"/>
            <a:r>
              <a:rPr lang="en-US" sz="2400" u="sng"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BLOCK DIAGRAM OF ROVER</a:t>
            </a:r>
          </a:p>
        </p:txBody>
      </p:sp>
    </p:spTree>
    <p:extLst>
      <p:ext uri="{BB962C8B-B14F-4D97-AF65-F5344CB8AC3E}">
        <p14:creationId xmlns:p14="http://schemas.microsoft.com/office/powerpoint/2010/main" val="48960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C25C5F-6259-47E7-4B1A-504E2FE57CFA}"/>
              </a:ext>
            </a:extLst>
          </p:cNvPr>
          <p:cNvPicPr>
            <a:picLocks noChangeAspect="1"/>
          </p:cNvPicPr>
          <p:nvPr/>
        </p:nvPicPr>
        <p:blipFill>
          <a:blip r:embed="rId2"/>
          <a:stretch>
            <a:fillRect/>
          </a:stretch>
        </p:blipFill>
        <p:spPr>
          <a:xfrm>
            <a:off x="437051" y="1650646"/>
            <a:ext cx="4369183" cy="3090964"/>
          </a:xfrm>
          <a:prstGeom prst="rect">
            <a:avLst/>
          </a:prstGeom>
        </p:spPr>
      </p:pic>
      <p:sp>
        <p:nvSpPr>
          <p:cNvPr id="5" name="TextBox 4">
            <a:extLst>
              <a:ext uri="{FF2B5EF4-FFF2-40B4-BE49-F238E27FC236}">
                <a16:creationId xmlns:a16="http://schemas.microsoft.com/office/drawing/2014/main" id="{33D4EF29-5B06-2B90-9712-33AE53AAEE1A}"/>
              </a:ext>
            </a:extLst>
          </p:cNvPr>
          <p:cNvSpPr txBox="1"/>
          <p:nvPr/>
        </p:nvSpPr>
        <p:spPr>
          <a:xfrm>
            <a:off x="668467" y="527511"/>
            <a:ext cx="3906349" cy="830997"/>
          </a:xfrm>
          <a:prstGeom prst="rect">
            <a:avLst/>
          </a:prstGeom>
          <a:noFill/>
        </p:spPr>
        <p:txBody>
          <a:bodyPr wrap="square">
            <a:spAutoFit/>
          </a:bodyPr>
          <a:lstStyle/>
          <a:p>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Flowchart of Temperature &amp;</a:t>
            </a:r>
          </a:p>
          <a:p>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Humidity Sensing Process: </a:t>
            </a:r>
            <a:endPar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BC91933-B756-FE00-5E0A-4443EDF3BFEA}"/>
              </a:ext>
            </a:extLst>
          </p:cNvPr>
          <p:cNvPicPr>
            <a:picLocks noChangeAspect="1"/>
          </p:cNvPicPr>
          <p:nvPr/>
        </p:nvPicPr>
        <p:blipFill>
          <a:blip r:embed="rId3"/>
          <a:stretch>
            <a:fillRect/>
          </a:stretch>
        </p:blipFill>
        <p:spPr>
          <a:xfrm>
            <a:off x="6862017" y="1358508"/>
            <a:ext cx="4040391" cy="4690873"/>
          </a:xfrm>
          <a:prstGeom prst="rect">
            <a:avLst/>
          </a:prstGeom>
        </p:spPr>
      </p:pic>
      <p:sp>
        <p:nvSpPr>
          <p:cNvPr id="9" name="TextBox 8">
            <a:extLst>
              <a:ext uri="{FF2B5EF4-FFF2-40B4-BE49-F238E27FC236}">
                <a16:creationId xmlns:a16="http://schemas.microsoft.com/office/drawing/2014/main" id="{4343BAC7-929F-F446-5A5D-D8B27DE143CD}"/>
              </a:ext>
            </a:extLst>
          </p:cNvPr>
          <p:cNvSpPr txBox="1"/>
          <p:nvPr/>
        </p:nvSpPr>
        <p:spPr>
          <a:xfrm>
            <a:off x="6002948" y="527511"/>
            <a:ext cx="5937006" cy="830997"/>
          </a:xfrm>
          <a:prstGeom prst="rect">
            <a:avLst/>
          </a:prstGeom>
          <a:noFill/>
        </p:spPr>
        <p:txBody>
          <a:bodyPr wrap="square">
            <a:spAutoFit/>
          </a:bodyPr>
          <a:lstStyle/>
          <a:p>
            <a:r>
              <a:rPr lang="en-US"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 Chart Demonstrates Working of Agri-bot:</a:t>
            </a:r>
            <a:endParaRPr lang="en-IN" sz="2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289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A3D6-DEAE-DFDF-1E9B-D94568EFCA2F}"/>
              </a:ext>
            </a:extLst>
          </p:cNvPr>
          <p:cNvSpPr>
            <a:spLocks noGrp="1"/>
          </p:cNvSpPr>
          <p:nvPr>
            <p:ph type="ctrTitle"/>
          </p:nvPr>
        </p:nvSpPr>
        <p:spPr>
          <a:xfrm>
            <a:off x="4535731" y="105508"/>
            <a:ext cx="3120537" cy="415071"/>
          </a:xfrm>
        </p:spPr>
        <p:txBody>
          <a:bodyPr>
            <a:normAutofit fontScale="90000"/>
          </a:bodyPr>
          <a:lstStyle/>
          <a:p>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METHODOLOGY(</a:t>
            </a:r>
            <a:r>
              <a:rPr lang="en-IN" sz="2400" u="sng"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Cntd</a:t>
            </a:r>
            <a:r>
              <a:rPr lang="en-IN" sz="2400" u="sng"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8CF4A911-140C-F850-0CAA-DF6429B1B11F}"/>
              </a:ext>
            </a:extLst>
          </p:cNvPr>
          <p:cNvSpPr>
            <a:spLocks noGrp="1"/>
          </p:cNvSpPr>
          <p:nvPr>
            <p:ph type="subTitle" idx="1"/>
          </p:nvPr>
        </p:nvSpPr>
        <p:spPr>
          <a:xfrm>
            <a:off x="5204449" y="1689956"/>
            <a:ext cx="5971444" cy="2997975"/>
          </a:xfrm>
          <a:noFill/>
          <a:ln>
            <a:noFill/>
          </a:ln>
        </p:spPr>
        <p:style>
          <a:lnRef idx="0">
            <a:scrgbClr r="0" g="0" b="0"/>
          </a:lnRef>
          <a:fillRef idx="0">
            <a:scrgbClr r="0" g="0" b="0"/>
          </a:fillRef>
          <a:effectRef idx="0">
            <a:scrgbClr r="0" g="0" b="0"/>
          </a:effectRef>
          <a:fontRef idx="minor">
            <a:schemeClr val="dk1"/>
          </a:fontRef>
        </p:style>
        <p:txBody>
          <a:bodyPr>
            <a:normAutofit/>
          </a:bodyPr>
          <a:lstStyle/>
          <a:p>
            <a:pPr marL="342900" indent="-342900" algn="just">
              <a:buFont typeface="Wingdings" panose="05000000000000000000" pitchFamily="2" charset="2"/>
              <a:buChar char="§"/>
            </a:pPr>
            <a:r>
              <a:rPr lang="en-US" sz="1800" u="sng" dirty="0">
                <a:ln w="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Identification and Gap Analysis</a:t>
            </a:r>
          </a:p>
          <a:p>
            <a:pPr algn="just"/>
            <a:r>
              <a:rPr lang="en-US" sz="1400" dirty="0" err="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Terratech</a:t>
            </a:r>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addresses this gap by deploying lightweight artificial intelligence on an edge computing platform, thereby offering a practical and economical approach to precision farming.</a:t>
            </a:r>
          </a:p>
          <a:p>
            <a:pPr marL="342900" indent="-342900" algn="just">
              <a:buFont typeface="Wingdings" panose="05000000000000000000" pitchFamily="2" charset="2"/>
              <a:buChar char="§"/>
            </a:pPr>
            <a:r>
              <a:rPr lang="en-US" sz="1800" u="sng" dirty="0">
                <a:ln w="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Overview</a:t>
            </a:r>
          </a:p>
          <a:p>
            <a:pPr algn="just"/>
            <a:r>
              <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implementation employs an ESP32-CAM module for live image acquisition, Edge Impulse for dataset-driven model training, and Python along with OpenCV for supplementary image processing and visualization. </a:t>
            </a:r>
          </a:p>
          <a:p>
            <a:pPr algn="just"/>
            <a:r>
              <a:rPr lang="en-US" sz="1800" u="sng"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Dataset Preparation/Cauliflower Type Classification Using Machine Learning</a:t>
            </a:r>
          </a:p>
          <a:p>
            <a:pPr algn="just"/>
            <a:endParaRPr lang="en-US" sz="1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just"/>
            <a:endParaRPr lang="en-US"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D0C0A7EE-039A-7EFD-AFAC-03F01C83D472}"/>
              </a:ext>
            </a:extLst>
          </p:cNvPr>
          <p:cNvPicPr>
            <a:picLocks noChangeAspect="1"/>
          </p:cNvPicPr>
          <p:nvPr/>
        </p:nvPicPr>
        <p:blipFill>
          <a:blip r:embed="rId2"/>
          <a:stretch>
            <a:fillRect/>
          </a:stretch>
        </p:blipFill>
        <p:spPr>
          <a:xfrm>
            <a:off x="1202459" y="520579"/>
            <a:ext cx="2799372" cy="2099529"/>
          </a:xfrm>
          <a:prstGeom prst="rect">
            <a:avLst/>
          </a:prstGeom>
        </p:spPr>
      </p:pic>
      <p:sp>
        <p:nvSpPr>
          <p:cNvPr id="6" name="TextBox 5">
            <a:extLst>
              <a:ext uri="{FF2B5EF4-FFF2-40B4-BE49-F238E27FC236}">
                <a16:creationId xmlns:a16="http://schemas.microsoft.com/office/drawing/2014/main" id="{953E529C-E81B-F21B-0C37-879A994136CA}"/>
              </a:ext>
            </a:extLst>
          </p:cNvPr>
          <p:cNvSpPr txBox="1"/>
          <p:nvPr/>
        </p:nvSpPr>
        <p:spPr>
          <a:xfrm>
            <a:off x="541192" y="2762944"/>
            <a:ext cx="4094550" cy="523220"/>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Fig:Representative</a:t>
            </a:r>
            <a:r>
              <a:rPr lang="en-US" sz="1400" dirty="0">
                <a:latin typeface="Times New Roman" panose="02020603050405020304" pitchFamily="18" charset="0"/>
                <a:cs typeface="Times New Roman" panose="02020603050405020304" pitchFamily="18" charset="0"/>
              </a:rPr>
              <a:t> Images of Cauliflower </a:t>
            </a:r>
          </a:p>
          <a:p>
            <a:r>
              <a:rPr lang="en-US" sz="1400" dirty="0">
                <a:latin typeface="Times New Roman" panose="02020603050405020304" pitchFamily="18" charset="0"/>
                <a:cs typeface="Times New Roman" panose="02020603050405020304" pitchFamily="18" charset="0"/>
              </a:rPr>
              <a:t>Stages/Conditions used for Model Training/Validation</a:t>
            </a:r>
            <a:endParaRPr lang="en-IN" sz="1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AD5D0BC-958A-7E4E-07CA-7371C2192212}"/>
              </a:ext>
            </a:extLst>
          </p:cNvPr>
          <p:cNvPicPr>
            <a:picLocks noChangeAspect="1"/>
          </p:cNvPicPr>
          <p:nvPr/>
        </p:nvPicPr>
        <p:blipFill>
          <a:blip r:embed="rId3"/>
          <a:stretch>
            <a:fillRect/>
          </a:stretch>
        </p:blipFill>
        <p:spPr>
          <a:xfrm>
            <a:off x="1023304" y="3518554"/>
            <a:ext cx="2543642" cy="2581475"/>
          </a:xfrm>
          <a:prstGeom prst="rect">
            <a:avLst/>
          </a:prstGeom>
        </p:spPr>
      </p:pic>
      <p:sp>
        <p:nvSpPr>
          <p:cNvPr id="10" name="TextBox 9">
            <a:extLst>
              <a:ext uri="{FF2B5EF4-FFF2-40B4-BE49-F238E27FC236}">
                <a16:creationId xmlns:a16="http://schemas.microsoft.com/office/drawing/2014/main" id="{DD2D13B9-9E60-943E-384A-DC30C46685D4}"/>
              </a:ext>
            </a:extLst>
          </p:cNvPr>
          <p:cNvSpPr txBox="1"/>
          <p:nvPr/>
        </p:nvSpPr>
        <p:spPr>
          <a:xfrm>
            <a:off x="541192" y="6159416"/>
            <a:ext cx="4329746"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Fig: Types of cauliflower used in our dataset</a:t>
            </a:r>
          </a:p>
        </p:txBody>
      </p:sp>
    </p:spTree>
    <p:extLst>
      <p:ext uri="{BB962C8B-B14F-4D97-AF65-F5344CB8AC3E}">
        <p14:creationId xmlns:p14="http://schemas.microsoft.com/office/powerpoint/2010/main" val="241141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2614</TotalTime>
  <Words>2180</Words>
  <Application>Microsoft Office PowerPoint</Application>
  <PresentationFormat>Widescreen</PresentationFormat>
  <Paragraphs>162</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Wingdings</vt:lpstr>
      <vt:lpstr>Office Theme</vt:lpstr>
      <vt:lpstr>PowerPoint Presentation</vt:lpstr>
      <vt:lpstr>INTRODUCTION</vt:lpstr>
      <vt:lpstr>LITERATURE SURVEY</vt:lpstr>
      <vt:lpstr>PowerPoint Presentation</vt:lpstr>
      <vt:lpstr>PowerPoint Presentation</vt:lpstr>
      <vt:lpstr>PowerPoint Presentation</vt:lpstr>
      <vt:lpstr>PowerPoint Presentation</vt:lpstr>
      <vt:lpstr>PowerPoint Presentation</vt:lpstr>
      <vt:lpstr>METHODOLOGY(Cntd)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Diya Das</dc:creator>
  <cp:lastModifiedBy>Diya Das</cp:lastModifiedBy>
  <cp:revision>10</cp:revision>
  <dcterms:created xsi:type="dcterms:W3CDTF">2025-06-15T06:15:47Z</dcterms:created>
  <dcterms:modified xsi:type="dcterms:W3CDTF">2025-06-18T17:25:52Z</dcterms:modified>
</cp:coreProperties>
</file>